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356" r:id="rId3"/>
    <p:sldId id="299" r:id="rId4"/>
    <p:sldId id="321" r:id="rId5"/>
    <p:sldId id="273" r:id="rId6"/>
    <p:sldId id="272" r:id="rId7"/>
    <p:sldId id="279" r:id="rId8"/>
    <p:sldId id="280" r:id="rId9"/>
    <p:sldId id="286" r:id="rId10"/>
    <p:sldId id="281" r:id="rId11"/>
    <p:sldId id="300" r:id="rId12"/>
    <p:sldId id="301" r:id="rId13"/>
    <p:sldId id="303" r:id="rId14"/>
    <p:sldId id="304" r:id="rId15"/>
    <p:sldId id="305" r:id="rId16"/>
    <p:sldId id="306" r:id="rId17"/>
    <p:sldId id="307" r:id="rId18"/>
    <p:sldId id="308" r:id="rId19"/>
    <p:sldId id="302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282" r:id="rId29"/>
    <p:sldId id="283" r:id="rId30"/>
    <p:sldId id="284" r:id="rId31"/>
    <p:sldId id="287" r:id="rId32"/>
    <p:sldId id="288" r:id="rId33"/>
    <p:sldId id="289" r:id="rId34"/>
    <p:sldId id="292" r:id="rId35"/>
    <p:sldId id="291" r:id="rId36"/>
    <p:sldId id="293" r:id="rId37"/>
    <p:sldId id="357" r:id="rId38"/>
    <p:sldId id="322" r:id="rId39"/>
    <p:sldId id="338" r:id="rId40"/>
    <p:sldId id="340" r:id="rId41"/>
    <p:sldId id="341" r:id="rId42"/>
    <p:sldId id="370" r:id="rId43"/>
    <p:sldId id="333" r:id="rId44"/>
    <p:sldId id="335" r:id="rId45"/>
    <p:sldId id="371" r:id="rId46"/>
    <p:sldId id="323" r:id="rId47"/>
    <p:sldId id="330" r:id="rId48"/>
    <p:sldId id="336" r:id="rId49"/>
    <p:sldId id="440" r:id="rId50"/>
    <p:sldId id="339" r:id="rId51"/>
    <p:sldId id="342" r:id="rId52"/>
    <p:sldId id="343" r:id="rId53"/>
    <p:sldId id="345" r:id="rId54"/>
    <p:sldId id="346" r:id="rId55"/>
    <p:sldId id="347" r:id="rId56"/>
    <p:sldId id="372" r:id="rId57"/>
    <p:sldId id="351" r:id="rId58"/>
    <p:sldId id="352" r:id="rId59"/>
    <p:sldId id="373" r:id="rId60"/>
    <p:sldId id="353" r:id="rId61"/>
    <p:sldId id="354" r:id="rId62"/>
    <p:sldId id="329" r:id="rId63"/>
    <p:sldId id="359" r:id="rId64"/>
    <p:sldId id="360" r:id="rId65"/>
    <p:sldId id="367" r:id="rId66"/>
    <p:sldId id="368" r:id="rId67"/>
    <p:sldId id="369" r:id="rId68"/>
    <p:sldId id="374" r:id="rId69"/>
    <p:sldId id="361" r:id="rId70"/>
    <p:sldId id="362" r:id="rId71"/>
    <p:sldId id="363" r:id="rId72"/>
    <p:sldId id="364" r:id="rId73"/>
    <p:sldId id="365" r:id="rId74"/>
    <p:sldId id="366" r:id="rId75"/>
    <p:sldId id="381" r:id="rId76"/>
    <p:sldId id="450" r:id="rId77"/>
    <p:sldId id="386" r:id="rId78"/>
    <p:sldId id="449" r:id="rId79"/>
    <p:sldId id="417" r:id="rId80"/>
    <p:sldId id="418" r:id="rId81"/>
    <p:sldId id="424" r:id="rId82"/>
    <p:sldId id="430" r:id="rId83"/>
    <p:sldId id="429" r:id="rId84"/>
    <p:sldId id="414" r:id="rId85"/>
    <p:sldId id="427" r:id="rId86"/>
    <p:sldId id="428" r:id="rId87"/>
    <p:sldId id="431" r:id="rId88"/>
    <p:sldId id="438" r:id="rId89"/>
    <p:sldId id="439" r:id="rId90"/>
    <p:sldId id="437" r:id="rId91"/>
    <p:sldId id="413" r:id="rId92"/>
    <p:sldId id="434" r:id="rId93"/>
    <p:sldId id="435" r:id="rId94"/>
    <p:sldId id="415" r:id="rId95"/>
    <p:sldId id="416" r:id="rId96"/>
    <p:sldId id="433" r:id="rId97"/>
    <p:sldId id="396" r:id="rId98"/>
    <p:sldId id="397" r:id="rId99"/>
    <p:sldId id="383" r:id="rId100"/>
    <p:sldId id="384" r:id="rId101"/>
    <p:sldId id="451" r:id="rId102"/>
    <p:sldId id="385" r:id="rId103"/>
    <p:sldId id="388" r:id="rId104"/>
    <p:sldId id="404" r:id="rId105"/>
    <p:sldId id="452" r:id="rId106"/>
    <p:sldId id="390" r:id="rId107"/>
    <p:sldId id="391" r:id="rId108"/>
    <p:sldId id="392" r:id="rId109"/>
    <p:sldId id="387" r:id="rId110"/>
    <p:sldId id="454" r:id="rId111"/>
    <p:sldId id="455" r:id="rId112"/>
    <p:sldId id="447" r:id="rId113"/>
    <p:sldId id="448" r:id="rId114"/>
    <p:sldId id="446" r:id="rId115"/>
    <p:sldId id="444" r:id="rId116"/>
    <p:sldId id="441" r:id="rId117"/>
    <p:sldId id="445" r:id="rId118"/>
    <p:sldId id="393" r:id="rId119"/>
    <p:sldId id="400" r:id="rId120"/>
    <p:sldId id="407" r:id="rId121"/>
    <p:sldId id="411" r:id="rId122"/>
    <p:sldId id="402" r:id="rId123"/>
    <p:sldId id="412" r:id="rId124"/>
    <p:sldId id="408" r:id="rId125"/>
    <p:sldId id="409" r:id="rId126"/>
    <p:sldId id="410" r:id="rId127"/>
    <p:sldId id="405" r:id="rId128"/>
    <p:sldId id="406" r:id="rId129"/>
    <p:sldId id="403" r:id="rId130"/>
    <p:sldId id="394" r:id="rId131"/>
    <p:sldId id="395" r:id="rId132"/>
    <p:sldId id="317" r:id="rId1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82A1"/>
    <a:srgbClr val="E76F00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816" y="1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03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87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489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88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1660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28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68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462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85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412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936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189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CFBDA-8C36-409B-9E7C-3BB296E1D350}" type="datetimeFigureOut">
              <a:rPr lang="ko-KR" altLang="en-US" smtClean="0"/>
              <a:t>2020-05-29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0089B-709F-4EE4-BC8E-D00E100FBC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441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evelopingthefuture.net/compilation-process-and-jit-compiler/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kdonjr/studyJava/tree/master/Example/src/bank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tutorial/essential/exceptions/index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LMmIWyGKIG3GuYvxXFfA6ukRcNeEJNIy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evelopers.redhat.com/products/openjdk/download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://openjdk.java.net/groups/hotspot/docs/RuntimeOverview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oracle.com/en/java/javase/11/docs/api/index.html" TargetMode="External"/><Relationship Id="rId4" Type="http://schemas.openxmlformats.org/officeDocument/2006/relationships/hyperlink" Target="https://docs.oracle.com/javase/spec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ava/java_data_types.as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kdonjr/studyJav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javase/11/docs/api/java.base/java/lang/Object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en/java/javase/11/docs/api/java.base/java/lang/Object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eclipsesource.com/blogs/2012/09/04/the-3-things-you-should-know-about-hashcode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700081/why-is-128-128-false-but-127-127-is-true-when-comparing-integer-wrappers-in-ja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67350" y="594866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dirty="0" err="1" smtClean="0">
                <a:latin typeface="Arial" panose="020B0604020202020204" pitchFamily="34" charset="0"/>
              </a:rPr>
              <a:t>서버팀</a:t>
            </a:r>
            <a:r>
              <a:rPr lang="ko-KR" altLang="en-US" dirty="0" smtClean="0">
                <a:latin typeface="Arial" panose="020B0604020202020204" pitchFamily="34" charset="0"/>
              </a:rPr>
              <a:t> </a:t>
            </a:r>
            <a:r>
              <a:rPr lang="en-US" altLang="ko-KR" dirty="0" smtClean="0">
                <a:latin typeface="Arial" panose="020B0604020202020204" pitchFamily="34" charset="0"/>
              </a:rPr>
              <a:t>2</a:t>
            </a:r>
            <a:r>
              <a:rPr lang="ko-KR" altLang="en-US" dirty="0" smtClean="0">
                <a:latin typeface="Arial" panose="020B0604020202020204" pitchFamily="34" charset="0"/>
              </a:rPr>
              <a:t>파트 </a:t>
            </a:r>
            <a:r>
              <a:rPr lang="ko-KR" altLang="en-US" dirty="0" err="1" smtClean="0">
                <a:latin typeface="Arial" panose="020B0604020202020204" pitchFamily="34" charset="0"/>
              </a:rPr>
              <a:t>백승찬</a:t>
            </a:r>
            <a:endParaRPr lang="ko-KR" altLang="en-US" dirty="0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mtClean="0"/>
              <a:t>Java </a:t>
            </a:r>
            <a:r>
              <a:rPr lang="ko-KR" altLang="en-US" smtClean="0"/>
              <a:t>스터디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757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1800" dirty="0" err="1" smtClean="0"/>
              <a:t>실행환경의</a:t>
            </a:r>
            <a:r>
              <a:rPr lang="ko-KR" altLang="en-US" sz="1800" dirty="0" smtClean="0"/>
              <a:t> 차이</a:t>
            </a:r>
            <a:endParaRPr lang="en-US" altLang="ko-KR" sz="1000" dirty="0"/>
          </a:p>
          <a:p>
            <a:endParaRPr lang="en-US" altLang="ko-KR" sz="1000" dirty="0"/>
          </a:p>
          <a:p>
            <a:pPr lvl="1"/>
            <a:r>
              <a:rPr lang="en-US" altLang="ko-KR" sz="1400" dirty="0" smtClean="0"/>
              <a:t>[C/C++]</a:t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컴파일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링크 결과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타겟 </a:t>
            </a:r>
            <a:r>
              <a:rPr lang="ko-KR" altLang="en-US" sz="1400" dirty="0" err="1" smtClean="0"/>
              <a:t>머신에서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실행가능한</a:t>
            </a:r>
            <a:r>
              <a:rPr lang="ko-KR" altLang="en-US" sz="1400" dirty="0" smtClean="0"/>
              <a:t> 실행 파일을 생성</a:t>
            </a:r>
            <a:endParaRPr lang="en-US" altLang="ko-KR" sz="1400" dirty="0" smtClean="0"/>
          </a:p>
          <a:p>
            <a:pPr marL="457200" lvl="1" indent="0">
              <a:buNone/>
            </a:pPr>
            <a:endParaRPr lang="en-US" altLang="ko-KR" sz="1400" dirty="0" smtClean="0"/>
          </a:p>
          <a:p>
            <a:pPr lvl="1"/>
            <a:r>
              <a:rPr lang="en-US" altLang="ko-KR" sz="1400" dirty="0" smtClean="0"/>
              <a:t> [Java]</a:t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- </a:t>
            </a:r>
            <a:r>
              <a:rPr lang="ko-KR" altLang="en-US" sz="1400" dirty="0" smtClean="0"/>
              <a:t>컴파일 결과</a:t>
            </a:r>
            <a:r>
              <a:rPr lang="en-US" altLang="ko-KR" sz="1400" dirty="0" smtClean="0"/>
              <a:t> JVM</a:t>
            </a:r>
            <a:r>
              <a:rPr lang="ko-KR" altLang="en-US" sz="1400" dirty="0" smtClean="0"/>
              <a:t>에서 </a:t>
            </a:r>
            <a:r>
              <a:rPr lang="ko-KR" altLang="en-US" sz="1400" dirty="0" err="1" smtClean="0"/>
              <a:t>실행가능한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Byte Code </a:t>
            </a:r>
            <a:r>
              <a:rPr lang="ko-KR" altLang="en-US" sz="1400" dirty="0" smtClean="0"/>
              <a:t>형태의 클래스 파일을 생성</a:t>
            </a:r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</a:t>
            </a:r>
            <a:r>
              <a:rPr lang="en-US" altLang="ko-KR" sz="2400" dirty="0" smtClean="0"/>
              <a:t> WORA</a:t>
            </a:r>
            <a:endParaRPr lang="ko-KR" altLang="en-US" sz="2400" dirty="0"/>
          </a:p>
        </p:txBody>
      </p:sp>
      <p:pic>
        <p:nvPicPr>
          <p:cNvPr id="76" name="Picture 2" descr="Lesson 2 — Behind The Scenes - Prayag Bhakar - Mediu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637" y="1525822"/>
            <a:ext cx="3672301" cy="354744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직사각형 76"/>
          <p:cNvSpPr/>
          <p:nvPr/>
        </p:nvSpPr>
        <p:spPr>
          <a:xfrm>
            <a:off x="6699787" y="5073264"/>
            <a:ext cx="53493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hlinkClick r:id="rId4"/>
              </a:rPr>
              <a:t>http://www.developingthefuture.net/compilation-process-and-jit-compiler/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6548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Generic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48270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C++ </a:t>
            </a:r>
            <a:r>
              <a:rPr lang="ko-KR" altLang="en-US" sz="1800" dirty="0"/>
              <a:t>의 템플릿과 기능이 동일하다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다양한 데이터 타입을 적용할 수 있도록 클래스와 함수를 일반화 시켜 제네릭 메서드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제네릭 클래스를 만들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다른 변수와 혼동을 피하기 위해 일반적으로 하나의 대문자를 사용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E : Element </a:t>
            </a:r>
            <a:r>
              <a:rPr lang="ko-KR" altLang="en-US" sz="1800" dirty="0" smtClean="0"/>
              <a:t>를 의미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컬렉션 요소를 </a:t>
            </a:r>
            <a:r>
              <a:rPr lang="ko-KR" altLang="en-US" sz="1800" dirty="0" err="1" smtClean="0"/>
              <a:t>표시할때</a:t>
            </a:r>
            <a:r>
              <a:rPr lang="ko-KR" altLang="en-US" sz="1800" dirty="0" smtClean="0"/>
              <a:t> 사용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T : Type </a:t>
            </a:r>
            <a:r>
              <a:rPr lang="ko-KR" altLang="en-US" sz="1800" dirty="0" smtClean="0"/>
              <a:t>을 의미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V : Value </a:t>
            </a:r>
            <a:r>
              <a:rPr lang="ko-KR" altLang="en-US" sz="1800" dirty="0" smtClean="0"/>
              <a:t>를 의미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K : Key </a:t>
            </a:r>
            <a:r>
              <a:rPr lang="ko-KR" altLang="en-US" sz="1800" dirty="0" smtClean="0"/>
              <a:t>를 </a:t>
            </a:r>
            <a:r>
              <a:rPr lang="ko-KR" altLang="en-US" sz="1800" dirty="0" err="1" smtClean="0"/>
              <a:t>위미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모든 종류의 타입을 다룰 수 있도록 일반화된 타입 매개 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45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Generic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모든 종류의 타입을 다룰 수 있도록 일반화된 타입 매개 변수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890" y="2887213"/>
            <a:ext cx="10176221" cy="269791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6538423" y="3379444"/>
            <a:ext cx="2564938" cy="1995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199577" y="3782451"/>
            <a:ext cx="198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&lt;&gt; </a:t>
            </a:r>
            <a:r>
              <a:rPr lang="ko-KR" altLang="en-US" sz="1400" dirty="0" smtClean="0"/>
              <a:t>사이에 일반화된 타입 매개변수를 선언</a:t>
            </a:r>
            <a:endParaRPr lang="ko-KR" altLang="en-US" sz="1400" dirty="0"/>
          </a:p>
        </p:txBody>
      </p:sp>
      <p:sp>
        <p:nvSpPr>
          <p:cNvPr id="15" name="직사각형 14"/>
          <p:cNvSpPr/>
          <p:nvPr/>
        </p:nvSpPr>
        <p:spPr>
          <a:xfrm>
            <a:off x="1738577" y="3941291"/>
            <a:ext cx="2617411" cy="5900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431636" y="4630473"/>
            <a:ext cx="3076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외부에서 타입을 주입시켜 사용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컴파일러에 의해 이루어진다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48270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타입 매개 변수는 컴파일 할 때 까지만 존재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컴파일 후에는 존재하지 않음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8565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Collection final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495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스레드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85430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800" dirty="0" smtClean="0"/>
              <a:t>여러 개의 스레드는 </a:t>
            </a:r>
            <a:r>
              <a:rPr lang="en-US" altLang="ko-KR" sz="1800" b="1" dirty="0" smtClean="0"/>
              <a:t>JVM </a:t>
            </a:r>
            <a:r>
              <a:rPr lang="ko-KR" altLang="en-US" sz="1800" b="1" dirty="0" smtClean="0"/>
              <a:t>내 상호 독립적인 메모리</a:t>
            </a:r>
            <a:r>
              <a:rPr lang="ko-KR" altLang="en-US" sz="1800" dirty="0" smtClean="0"/>
              <a:t>를 할당 받는다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스레드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스케쥴링은</a:t>
            </a:r>
            <a:r>
              <a:rPr lang="ko-KR" altLang="en-US" sz="1800" dirty="0" smtClean="0"/>
              <a:t> 전적으로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에 의해 이루어진다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r>
              <a:rPr lang="en-US" altLang="ko-KR" sz="1800" dirty="0" smtClean="0"/>
              <a:t>public static void main(String[] </a:t>
            </a:r>
            <a:r>
              <a:rPr lang="en-US" altLang="ko-KR" sz="1800" dirty="0" err="1" smtClean="0"/>
              <a:t>args</a:t>
            </a:r>
            <a:r>
              <a:rPr lang="en-US" altLang="ko-KR" sz="1800" dirty="0" smtClean="0"/>
              <a:t>); </a:t>
            </a:r>
            <a:r>
              <a:rPr lang="ko-KR" altLang="en-US" sz="1800" dirty="0" smtClean="0"/>
              <a:t>메서드는 </a:t>
            </a:r>
            <a:r>
              <a:rPr lang="en-US" altLang="ko-KR" sz="1800" b="1" dirty="0" smtClean="0"/>
              <a:t>‘</a:t>
            </a:r>
            <a:r>
              <a:rPr lang="ko-KR" altLang="en-US" sz="1800" b="1" dirty="0" smtClean="0"/>
              <a:t>메인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스레드</a:t>
            </a:r>
            <a:r>
              <a:rPr lang="en-US" altLang="ko-KR" sz="1800" b="1" dirty="0" smtClean="0"/>
              <a:t>’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에 의해 실행된다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r>
              <a:rPr lang="ko-KR" altLang="en-US" dirty="0" smtClean="0"/>
              <a:t>에 의해 </a:t>
            </a:r>
            <a:r>
              <a:rPr lang="ko-KR" altLang="en-US" dirty="0" err="1" smtClean="0"/>
              <a:t>스케쥴되는</a:t>
            </a:r>
            <a:r>
              <a:rPr lang="ko-KR" altLang="en-US" dirty="0" smtClean="0"/>
              <a:t> 실행 단위 코드 블록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5500307" y="2913796"/>
            <a:ext cx="1493520" cy="589280"/>
            <a:chOff x="1625600" y="3484880"/>
            <a:chExt cx="1493520" cy="589280"/>
          </a:xfrm>
        </p:grpSpPr>
        <p:sp>
          <p:nvSpPr>
            <p:cNvPr id="2" name="타원 1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57498" y="3625631"/>
              <a:ext cx="8297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NEW</a:t>
              </a:r>
              <a:endParaRPr lang="ko-KR" altLang="en-US" sz="14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500307" y="4175096"/>
            <a:ext cx="1493520" cy="589280"/>
            <a:chOff x="1625600" y="3484880"/>
            <a:chExt cx="1493520" cy="589280"/>
          </a:xfrm>
        </p:grpSpPr>
        <p:sp>
          <p:nvSpPr>
            <p:cNvPr id="15" name="타원 14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12546" y="3503490"/>
              <a:ext cx="1319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RUNNABLE</a:t>
              </a:r>
              <a:br>
                <a:rPr lang="en-US" altLang="ko-KR" sz="1400" dirty="0" smtClean="0"/>
              </a:br>
              <a:r>
                <a:rPr lang="en-US" altLang="ko-KR" sz="1400" dirty="0" smtClean="0"/>
                <a:t>(RUNNING)</a:t>
              </a:r>
              <a:endParaRPr lang="ko-KR" altLang="en-US" sz="1400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186745" y="4585438"/>
            <a:ext cx="1493520" cy="589280"/>
            <a:chOff x="1625600" y="3484880"/>
            <a:chExt cx="1493520" cy="589280"/>
          </a:xfrm>
        </p:grpSpPr>
        <p:sp>
          <p:nvSpPr>
            <p:cNvPr id="20" name="타원 19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12546" y="3625631"/>
              <a:ext cx="13196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WAITING</a:t>
              </a:r>
              <a:endParaRPr lang="ko-KR" altLang="en-US" sz="1400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374026" y="5463985"/>
            <a:ext cx="1546392" cy="589280"/>
            <a:chOff x="1599164" y="3484880"/>
            <a:chExt cx="1546392" cy="589280"/>
          </a:xfrm>
        </p:grpSpPr>
        <p:sp>
          <p:nvSpPr>
            <p:cNvPr id="23" name="타원 22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99164" y="3625631"/>
              <a:ext cx="1546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TIMED_WAITING</a:t>
              </a:r>
              <a:endParaRPr lang="ko-KR" altLang="en-US" sz="1400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8221450" y="4550169"/>
            <a:ext cx="1546392" cy="589280"/>
            <a:chOff x="1599164" y="3484880"/>
            <a:chExt cx="1546392" cy="589280"/>
          </a:xfrm>
        </p:grpSpPr>
        <p:sp>
          <p:nvSpPr>
            <p:cNvPr id="27" name="타원 26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99164" y="3625631"/>
              <a:ext cx="1546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BLOCK</a:t>
              </a:r>
              <a:endParaRPr lang="ko-KR" altLang="en-US" sz="1400" dirty="0"/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453894" y="5463984"/>
            <a:ext cx="1546392" cy="589280"/>
            <a:chOff x="1599164" y="3484880"/>
            <a:chExt cx="1546392" cy="589280"/>
          </a:xfrm>
        </p:grpSpPr>
        <p:sp>
          <p:nvSpPr>
            <p:cNvPr id="30" name="타원 29"/>
            <p:cNvSpPr/>
            <p:nvPr/>
          </p:nvSpPr>
          <p:spPr>
            <a:xfrm>
              <a:off x="1625600" y="3484880"/>
              <a:ext cx="1493520" cy="58928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99164" y="3625631"/>
              <a:ext cx="15463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TERMINATED</a:t>
              </a:r>
              <a:endParaRPr lang="ko-KR" altLang="en-US" sz="1400" dirty="0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906881" y="2890957"/>
            <a:ext cx="1592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스레드가 생성되었지만 아직 실행할 준비가 되지 않은 상태</a:t>
            </a:r>
            <a:endParaRPr lang="ko-KR" alt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5656052" y="4754494"/>
            <a:ext cx="1225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/>
              <a:t>실행 상태</a:t>
            </a:r>
            <a:endParaRPr lang="ko-KR" alt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3058160" y="5625326"/>
            <a:ext cx="13631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스레드가 </a:t>
            </a:r>
            <a:r>
              <a:rPr lang="en-US" altLang="ko-KR" sz="1000" dirty="0" smtClean="0"/>
              <a:t>sleep(n) </a:t>
            </a:r>
            <a:r>
              <a:rPr lang="ko-KR" altLang="en-US" sz="1000" dirty="0" smtClean="0"/>
              <a:t>을 호출해 </a:t>
            </a:r>
            <a:r>
              <a:rPr lang="en-US" altLang="ko-KR" sz="1000" dirty="0" smtClean="0"/>
              <a:t>n </a:t>
            </a:r>
            <a:r>
              <a:rPr lang="ko-KR" altLang="en-US" sz="1000" dirty="0" err="1" smtClean="0"/>
              <a:t>밀리초간</a:t>
            </a:r>
            <a:r>
              <a:rPr lang="ko-KR" altLang="en-US" sz="1000" dirty="0" smtClean="0"/>
              <a:t> 대기 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  <p:sp>
        <p:nvSpPr>
          <p:cNvPr id="37" name="TextBox 36"/>
          <p:cNvSpPr txBox="1"/>
          <p:nvPr/>
        </p:nvSpPr>
        <p:spPr>
          <a:xfrm>
            <a:off x="9697149" y="4370748"/>
            <a:ext cx="16408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스레드가 </a:t>
            </a:r>
            <a:r>
              <a:rPr lang="en-US" altLang="ko-KR" sz="1000" dirty="0" smtClean="0"/>
              <a:t>I/O </a:t>
            </a:r>
            <a:r>
              <a:rPr lang="ko-KR" altLang="en-US" sz="1000" dirty="0" smtClean="0"/>
              <a:t>작업을 수행하면서 </a:t>
            </a:r>
            <a:r>
              <a:rPr lang="en-US" altLang="ko-KR" sz="1000" dirty="0" smtClean="0"/>
              <a:t>I/O</a:t>
            </a:r>
            <a:r>
              <a:rPr lang="ko-KR" altLang="en-US" sz="1000" dirty="0" smtClean="0"/>
              <a:t>작업이 완료되기를 기다리는 상태</a:t>
            </a:r>
            <a:r>
              <a:rPr lang="en-US" altLang="ko-KR" sz="1000" dirty="0" smtClean="0"/>
              <a:t>.</a:t>
            </a:r>
          </a:p>
          <a:p>
            <a:pPr algn="ctr"/>
            <a:r>
              <a:rPr lang="en-US" altLang="ko-KR" sz="1000" dirty="0" smtClean="0"/>
              <a:t>JVM</a:t>
            </a:r>
            <a:r>
              <a:rPr lang="ko-KR" altLang="en-US" sz="1000" dirty="0" smtClean="0"/>
              <a:t>이 자동으로 스레드를 </a:t>
            </a:r>
            <a:r>
              <a:rPr lang="en-US" altLang="ko-KR" sz="1000" dirty="0" smtClean="0"/>
              <a:t>BLOCK </a:t>
            </a:r>
            <a:r>
              <a:rPr lang="ko-KR" altLang="en-US" sz="1000" dirty="0" smtClean="0"/>
              <a:t>상태로 만든다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7952024" y="5577204"/>
            <a:ext cx="1425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smtClean="0"/>
              <a:t>스레드 코드 블록이 모두 수행되어 종료됨</a:t>
            </a:r>
            <a:endParaRPr lang="ko-KR" altLang="en-US" sz="1000" dirty="0"/>
          </a:p>
        </p:txBody>
      </p:sp>
      <p:cxnSp>
        <p:nvCxnSpPr>
          <p:cNvPr id="39" name="직선 화살표 연결선 38"/>
          <p:cNvCxnSpPr>
            <a:stCxn id="2" idx="4"/>
            <a:endCxn id="15" idx="0"/>
          </p:cNvCxnSpPr>
          <p:nvPr/>
        </p:nvCxnSpPr>
        <p:spPr>
          <a:xfrm>
            <a:off x="6247067" y="3503076"/>
            <a:ext cx="0" cy="672020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15" idx="2"/>
            <a:endCxn id="20" idx="6"/>
          </p:cNvCxnSpPr>
          <p:nvPr/>
        </p:nvCxnSpPr>
        <p:spPr>
          <a:xfrm flipH="1">
            <a:off x="4680265" y="4469736"/>
            <a:ext cx="820042" cy="410342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5" idx="3"/>
            <a:endCxn id="23" idx="0"/>
          </p:cNvCxnSpPr>
          <p:nvPr/>
        </p:nvCxnSpPr>
        <p:spPr>
          <a:xfrm flipH="1">
            <a:off x="5147222" y="4678078"/>
            <a:ext cx="571806" cy="785907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15" idx="5"/>
            <a:endCxn id="30" idx="0"/>
          </p:cNvCxnSpPr>
          <p:nvPr/>
        </p:nvCxnSpPr>
        <p:spPr>
          <a:xfrm>
            <a:off x="6775106" y="4678078"/>
            <a:ext cx="451984" cy="785906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15" idx="6"/>
            <a:endCxn id="28" idx="1"/>
          </p:cNvCxnSpPr>
          <p:nvPr/>
        </p:nvCxnSpPr>
        <p:spPr>
          <a:xfrm>
            <a:off x="6993827" y="4469736"/>
            <a:ext cx="1227623" cy="375073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007004" y="3651241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start()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981738" y="4369947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mtClean="0">
                <a:solidFill>
                  <a:schemeClr val="accent5"/>
                </a:solidFill>
              </a:rPr>
              <a:t>I/O </a:t>
            </a:r>
            <a:r>
              <a:rPr lang="ko-KR" altLang="en-US" sz="1400" b="1" dirty="0" smtClean="0">
                <a:solidFill>
                  <a:schemeClr val="accent5"/>
                </a:solidFill>
              </a:rPr>
              <a:t>작업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879467" y="4979191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sleep()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70644" y="4970483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accent5"/>
                </a:solidFill>
              </a:rPr>
              <a:t>종료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491684" y="4391718"/>
            <a:ext cx="1189951" cy="31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chemeClr val="accent5"/>
                </a:solidFill>
              </a:rPr>
              <a:t>wait()</a:t>
            </a:r>
            <a:endParaRPr lang="ko-KR" altLang="en-US" sz="1400" b="1" dirty="0">
              <a:solidFill>
                <a:schemeClr val="accent5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38373" y="4455316"/>
            <a:ext cx="173452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/>
              <a:t>스레드가 </a:t>
            </a:r>
            <a:r>
              <a:rPr lang="en-US" altLang="ko-KR" sz="1000" dirty="0" smtClean="0"/>
              <a:t>wait() </a:t>
            </a:r>
            <a:r>
              <a:rPr lang="ko-KR" altLang="en-US" sz="1000" dirty="0" smtClean="0"/>
              <a:t>을 호출해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무한 대기 한다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ko-KR" altLang="en-US" sz="1000" dirty="0" smtClean="0"/>
              <a:t>다른 스레드가 </a:t>
            </a:r>
            <a:r>
              <a:rPr lang="en-US" altLang="ko-KR" sz="1000" dirty="0" smtClean="0"/>
              <a:t>notify() </a:t>
            </a:r>
            <a:r>
              <a:rPr lang="ko-KR" altLang="en-US" sz="1000" dirty="0" smtClean="0"/>
              <a:t>를 호출할 때 까지 무한 대기 한다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1974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535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스레드 </a:t>
            </a:r>
            <a:r>
              <a:rPr lang="en-US" altLang="ko-KR" dirty="0" smtClean="0"/>
              <a:t>– Thread </a:t>
            </a:r>
            <a:r>
              <a:rPr lang="ko-KR" altLang="en-US" dirty="0" smtClean="0"/>
              <a:t>클래스로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JVM</a:t>
            </a:r>
            <a:r>
              <a:rPr lang="ko-KR" altLang="en-US" dirty="0"/>
              <a:t>에 의해 </a:t>
            </a:r>
            <a:r>
              <a:rPr lang="ko-KR" altLang="en-US" dirty="0" err="1"/>
              <a:t>스케쥴되는</a:t>
            </a:r>
            <a:r>
              <a:rPr lang="ko-KR" altLang="en-US" dirty="0"/>
              <a:t> 실행 단위 코드 블록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578" y="1854704"/>
            <a:ext cx="7806844" cy="46841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8869680" y="2387600"/>
            <a:ext cx="426719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521234" y="2936240"/>
            <a:ext cx="1927566" cy="1717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251199" y="3180080"/>
            <a:ext cx="629921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5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535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스레드 </a:t>
            </a:r>
            <a:r>
              <a:rPr lang="en-US" altLang="ko-KR" dirty="0" smtClean="0"/>
              <a:t>– Runnable </a:t>
            </a:r>
            <a:r>
              <a:rPr lang="ko-KR" altLang="en-US" dirty="0" smtClean="0"/>
              <a:t>인터페이스로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JVM</a:t>
            </a:r>
            <a:r>
              <a:rPr lang="ko-KR" altLang="en-US" dirty="0"/>
              <a:t>에 의해 </a:t>
            </a:r>
            <a:r>
              <a:rPr lang="ko-KR" altLang="en-US" dirty="0" err="1"/>
              <a:t>스케쥴되는</a:t>
            </a:r>
            <a:r>
              <a:rPr lang="ko-KR" altLang="en-US" dirty="0"/>
              <a:t> 실행 단위 코드 블록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533" y="1862061"/>
            <a:ext cx="7910935" cy="46710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3200399" y="3180080"/>
            <a:ext cx="629921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971778" y="2387600"/>
            <a:ext cx="567963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47280" y="2936240"/>
            <a:ext cx="2001520" cy="1717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16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4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Singleton </a:t>
            </a:r>
            <a:r>
              <a:rPr lang="ko-KR" altLang="en-US" dirty="0" smtClean="0"/>
              <a:t>인스턴스 구현하기</a:t>
            </a:r>
            <a:endParaRPr lang="en-US" altLang="ko-KR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1229951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직접 </a:t>
            </a:r>
            <a:r>
              <a:rPr lang="ko-KR" altLang="en-US" sz="1800" dirty="0" err="1" smtClean="0"/>
              <a:t>생성자를</a:t>
            </a:r>
            <a:r>
              <a:rPr lang="ko-KR" altLang="en-US" sz="1800" dirty="0" smtClean="0"/>
              <a:t> 호출하지 못하게 </a:t>
            </a:r>
            <a:r>
              <a:rPr lang="en-US" altLang="ko-KR" sz="1800" dirty="0" smtClean="0"/>
              <a:t>private </a:t>
            </a:r>
            <a:r>
              <a:rPr lang="ko-KR" altLang="en-US" sz="1800" dirty="0" smtClean="0"/>
              <a:t>접근지정자를 이용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Heap</a:t>
            </a:r>
            <a:r>
              <a:rPr lang="ko-KR" altLang="en-US" sz="1800" dirty="0" smtClean="0"/>
              <a:t>이 아닌  </a:t>
            </a:r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메모리로 관리하기 위해 </a:t>
            </a:r>
            <a:r>
              <a:rPr lang="en-US" altLang="ko-KR" sz="1800" dirty="0" smtClean="0"/>
              <a:t>static </a:t>
            </a:r>
            <a:r>
              <a:rPr lang="en-US" altLang="ko-KR" sz="1800" dirty="0" err="1" smtClean="0"/>
              <a:t>getInstance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메서드를 작성</a:t>
            </a:r>
            <a:endParaRPr lang="en-US" altLang="ko-KR" sz="18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private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static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156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4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Singleton </a:t>
            </a:r>
            <a:r>
              <a:rPr lang="ko-KR" altLang="en-US" dirty="0" smtClean="0"/>
              <a:t>인스턴스 구현하기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private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static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502919" y="1945464"/>
            <a:ext cx="5450205" cy="46186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28597" y="2070574"/>
            <a:ext cx="3157451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singletontest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{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0L;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Counter()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+=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sz="1100" dirty="0"/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38877" y="1945464"/>
            <a:ext cx="5450203" cy="46186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349457" y="2070574"/>
            <a:ext cx="5230172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singletontest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{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= 0L;</a:t>
            </a: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Counter()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 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Counter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getInstance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100" i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i="1" dirty="0" smtClean="0">
                <a:solidFill>
                  <a:srgbClr val="0000C0"/>
                </a:solidFill>
                <a:latin typeface="Consolas" panose="020B0609020204030204" pitchFamily="49" charset="0"/>
              </a:rPr>
              <a:t>            instance</a:t>
            </a:r>
            <a:r>
              <a:rPr lang="en-US" altLang="ko-KR" sz="1100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i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 Counter();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i="1" dirty="0">
                <a:solidFill>
                  <a:srgbClr val="0000C0"/>
                </a:solidFill>
                <a:latin typeface="Consolas" panose="020B0609020204030204" pitchFamily="49" charset="0"/>
              </a:rPr>
              <a:t>instance</a:t>
            </a:r>
            <a:r>
              <a:rPr lang="en-US" altLang="ko-KR" sz="1100" i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ko-KR" altLang="en-US" sz="1100" dirty="0"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setValue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addValue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1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100" dirty="0">
                <a:solidFill>
                  <a:srgbClr val="6A3E3E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100" dirty="0" err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100" dirty="0" err="1">
                <a:solidFill>
                  <a:srgbClr val="0000C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1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6650182" y="2769128"/>
            <a:ext cx="2743200" cy="206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650182" y="3599557"/>
            <a:ext cx="2984269" cy="920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650182" y="3277094"/>
            <a:ext cx="656705" cy="2068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3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41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Singleton </a:t>
            </a:r>
            <a:r>
              <a:rPr lang="ko-KR" altLang="en-US" dirty="0" smtClean="0"/>
              <a:t>인스턴스 구현하기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private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, static </a:t>
            </a:r>
            <a:r>
              <a:rPr lang="en-US" altLang="ko-KR" dirty="0" err="1" smtClean="0"/>
              <a:t>getInstance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612" y="2189550"/>
            <a:ext cx="8186777" cy="410913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130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synchronized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0559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여러 스레드가 공유 </a:t>
            </a:r>
            <a:r>
              <a:rPr lang="ko-KR" altLang="en-US" sz="1800" dirty="0"/>
              <a:t>데이터에 상호 배타적으로 접근 </a:t>
            </a:r>
            <a:r>
              <a:rPr lang="ko-KR" altLang="en-US" sz="1800" dirty="0" smtClean="0"/>
              <a:t>할 수 있게 동기화 할 때 사용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스레드가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블록 진입 할 때 </a:t>
            </a:r>
            <a:r>
              <a:rPr lang="en-US" altLang="ko-KR" sz="1800" dirty="0" smtClean="0"/>
              <a:t>lock </a:t>
            </a:r>
            <a:r>
              <a:rPr lang="ko-KR" altLang="en-US" sz="1800" dirty="0" smtClean="0"/>
              <a:t>을 걸고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블록에서 빠져나올 때 </a:t>
            </a:r>
            <a:r>
              <a:rPr lang="en-US" altLang="ko-KR" sz="1800" dirty="0" smtClean="0"/>
              <a:t>lock</a:t>
            </a:r>
            <a:r>
              <a:rPr lang="ko-KR" altLang="en-US" sz="1800" dirty="0" smtClean="0"/>
              <a:t>을 푼다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여러 스레드가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블록에 진입 하려고 하면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먼저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블록에 진입하는 스레드가 </a:t>
            </a:r>
            <a:r>
              <a:rPr lang="en-US" altLang="ko-KR" sz="1800" dirty="0" smtClean="0"/>
              <a:t>lock </a:t>
            </a:r>
            <a:r>
              <a:rPr lang="ko-KR" altLang="en-US" sz="1800" dirty="0" smtClean="0"/>
              <a:t>을 소유하고</a:t>
            </a:r>
            <a:r>
              <a:rPr lang="en-US" altLang="ko-KR" sz="1800" dirty="0" smtClean="0"/>
              <a:t>, lock </a:t>
            </a:r>
            <a:r>
              <a:rPr lang="ko-KR" altLang="en-US" sz="1800" dirty="0" smtClean="0"/>
              <a:t>을 풀 때 까지 다른 스레드는 대기한다</a:t>
            </a:r>
            <a:r>
              <a:rPr lang="en-US" altLang="ko-KR" sz="1800" dirty="0" smtClean="0"/>
              <a:t>.)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synchronized </a:t>
            </a:r>
            <a:r>
              <a:rPr lang="ko-KR" altLang="en-US" dirty="0" smtClean="0"/>
              <a:t>키워드가 붙은 코드 블록을 임계 영역으로 지정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33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395" y="1580588"/>
            <a:ext cx="7121843" cy="461977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JDK (Java Development Kit)</a:t>
            </a:r>
            <a:br>
              <a:rPr lang="en-US" altLang="ko-KR" sz="1400" dirty="0" smtClean="0"/>
            </a:br>
            <a:r>
              <a:rPr lang="en-US" altLang="ko-KR" sz="1400" dirty="0" smtClean="0"/>
              <a:t> : </a:t>
            </a:r>
            <a:r>
              <a:rPr lang="ko-KR" altLang="en-US" sz="1400" dirty="0" smtClean="0"/>
              <a:t>개발 및 실행 도구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r>
              <a:rPr lang="en-US" altLang="ko-KR" sz="1400" dirty="0" smtClean="0"/>
              <a:t>JRE (Java Runtime Environment)</a:t>
            </a:r>
            <a:br>
              <a:rPr lang="en-US" altLang="ko-KR" sz="1400" dirty="0" smtClean="0"/>
            </a:br>
            <a:r>
              <a:rPr lang="en-US" altLang="ko-KR" sz="1400" dirty="0" smtClean="0"/>
              <a:t> : </a:t>
            </a:r>
            <a:r>
              <a:rPr lang="ko-KR" altLang="en-US" sz="1400" dirty="0" smtClean="0"/>
              <a:t>실행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도구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(</a:t>
            </a:r>
            <a:r>
              <a:rPr lang="ko-KR" altLang="en-US" sz="1400" dirty="0" smtClean="0"/>
              <a:t>대부분 컴퓨터에 설치되어있음</a:t>
            </a:r>
            <a:r>
              <a:rPr lang="en-US" altLang="ko-KR" sz="1400" dirty="0" smtClean="0"/>
              <a:t>)</a:t>
            </a:r>
            <a:endParaRPr lang="en-US" altLang="ko-KR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71272" y="6261378"/>
            <a:ext cx="29860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Oracle </a:t>
            </a:r>
            <a:r>
              <a:rPr lang="en-US" altLang="ko-KR" sz="1200" dirty="0" err="1" smtClean="0"/>
              <a:t>jdk</a:t>
            </a:r>
            <a:r>
              <a:rPr lang="en-US" altLang="ko-KR" sz="1200" dirty="0" smtClean="0"/>
              <a:t> 8 </a:t>
            </a:r>
            <a:r>
              <a:rPr lang="ko-KR" altLang="en-US" sz="1200" dirty="0" smtClean="0"/>
              <a:t>구조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127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synchronized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synchronized </a:t>
            </a:r>
            <a:r>
              <a:rPr lang="ko-KR" altLang="en-US" dirty="0" smtClean="0"/>
              <a:t>키워드가 붙은 코드 블록을 임계 영역으로 지정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303" y="1915118"/>
            <a:ext cx="6911394" cy="44088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103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synchronized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synchronized </a:t>
            </a:r>
            <a:r>
              <a:rPr lang="ko-KR" altLang="en-US" dirty="0" smtClean="0"/>
              <a:t>키워드가 붙은 코드 블록을 임계 영역으로 지정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029097" y="3105835"/>
            <a:ext cx="8133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https://github.com/mokdonjr/studyJava/tree/master/Example/src/bank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857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1"/>
            <a:ext cx="10578151" cy="4054626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Java </a:t>
            </a:r>
            <a:r>
              <a:rPr lang="ko-KR" altLang="en-US" sz="1800" dirty="0"/>
              <a:t>는 프로그램 </a:t>
            </a:r>
            <a:r>
              <a:rPr lang="ko-KR" altLang="en-US" sz="1800" dirty="0" err="1"/>
              <a:t>실행중에</a:t>
            </a:r>
            <a:r>
              <a:rPr lang="ko-KR" altLang="en-US" sz="1800" dirty="0"/>
              <a:t> 발생하는 런타임 에러 발생시 </a:t>
            </a:r>
            <a:r>
              <a:rPr lang="en-US" altLang="ko-KR" sz="1800" dirty="0"/>
              <a:t>JVM</a:t>
            </a:r>
            <a:r>
              <a:rPr lang="ko-KR" altLang="en-US" sz="1800" dirty="0"/>
              <a:t>이 </a:t>
            </a:r>
            <a:r>
              <a:rPr lang="en-US" altLang="ko-KR" sz="1800" dirty="0"/>
              <a:t>Exception</a:t>
            </a:r>
            <a:r>
              <a:rPr lang="ko-KR" altLang="en-US" sz="1800" dirty="0"/>
              <a:t>을 던진다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/>
              <a:t>JVM </a:t>
            </a:r>
            <a:r>
              <a:rPr lang="ko-KR" altLang="en-US" sz="1800" dirty="0"/>
              <a:t>에 의해 던져지거나</a:t>
            </a:r>
            <a:r>
              <a:rPr lang="en-US" altLang="ko-KR" sz="1800" dirty="0"/>
              <a:t>, throw </a:t>
            </a:r>
            <a:r>
              <a:rPr lang="ko-KR" altLang="en-US" sz="1800" dirty="0"/>
              <a:t>문에 의해 던져질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Exception </a:t>
            </a:r>
            <a:r>
              <a:rPr lang="ko-KR" altLang="en-US" sz="1800" dirty="0" smtClean="0"/>
              <a:t>은 </a:t>
            </a:r>
            <a:r>
              <a:rPr lang="en-US" altLang="ko-KR" sz="1800" dirty="0" err="1" smtClean="0"/>
              <a:t>Throwble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상속받는다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en-US" altLang="ko-KR" sz="1800" dirty="0" err="1" smtClean="0"/>
              <a:t>Throwable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은 </a:t>
            </a:r>
            <a:r>
              <a:rPr lang="en-US" altLang="ko-KR" sz="1800" dirty="0" smtClean="0"/>
              <a:t>Object </a:t>
            </a:r>
            <a:r>
              <a:rPr lang="ko-KR" altLang="en-US" sz="1800" dirty="0" smtClean="0"/>
              <a:t>를 상속받는다</a:t>
            </a:r>
            <a:r>
              <a:rPr lang="en-US" altLang="ko-KR" sz="1800" dirty="0" smtClean="0"/>
              <a:t>.)</a:t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3688080" y="6210497"/>
            <a:ext cx="7863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https://docs.oracle.com/javase/tutorial/essential/exceptions/index.html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프로그램 </a:t>
            </a:r>
            <a:r>
              <a:rPr lang="ko-KR" altLang="en-US" dirty="0" err="1" smtClean="0"/>
              <a:t>실행중</a:t>
            </a:r>
            <a:r>
              <a:rPr lang="ko-KR" altLang="en-US" dirty="0" smtClean="0"/>
              <a:t> 정상 실행을 방해하는 이벤트 객체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837" y="3431533"/>
            <a:ext cx="3678325" cy="26335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929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579979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Object – </a:t>
            </a:r>
            <a:r>
              <a:rPr lang="en-US" altLang="ko-KR" sz="1800" dirty="0" err="1" smtClean="0"/>
              <a:t>Throwable</a:t>
            </a:r>
            <a:r>
              <a:rPr lang="en-US" altLang="ko-KR" sz="1800" dirty="0" smtClean="0"/>
              <a:t> – Exception – </a:t>
            </a:r>
            <a:r>
              <a:rPr lang="en-US" altLang="ko-KR" sz="1800" b="1" dirty="0" err="1" smtClean="0"/>
              <a:t>RuntimeException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err="1" smtClean="0"/>
              <a:t>RuntimeException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상속받는 대표적인 예외 클래스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어플리케이션 비즈니스 </a:t>
            </a:r>
            <a:r>
              <a:rPr lang="ko-KR" altLang="en-US" sz="1800" dirty="0" err="1" smtClean="0"/>
              <a:t>로직에서</a:t>
            </a:r>
            <a:r>
              <a:rPr lang="ko-KR" altLang="en-US" sz="1800" dirty="0" smtClean="0"/>
              <a:t> 발생하는 예외를 구분하기 위해</a:t>
            </a:r>
            <a:r>
              <a:rPr lang="en-US" altLang="ko-KR" sz="1800" dirty="0" smtClean="0"/>
              <a:t> Exception </a:t>
            </a:r>
            <a:r>
              <a:rPr lang="ko-KR" altLang="en-US" sz="1800" dirty="0" smtClean="0"/>
              <a:t>을 상속받아 구현한다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(ex. </a:t>
            </a:r>
            <a:r>
              <a:rPr lang="en-US" altLang="ko-KR" sz="1800" dirty="0" err="1" smtClean="0"/>
              <a:t>hero_java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프로젝트의 경우 </a:t>
            </a:r>
            <a:r>
              <a:rPr lang="en-US" altLang="ko-KR" sz="1800" dirty="0" err="1" smtClean="0">
                <a:solidFill>
                  <a:schemeClr val="accent1"/>
                </a:solidFill>
              </a:rPr>
              <a:t>KException</a:t>
            </a:r>
            <a:r>
              <a:rPr lang="en-US" altLang="ko-KR" sz="1800" dirty="0" smtClean="0">
                <a:solidFill>
                  <a:schemeClr val="accent1"/>
                </a:solidFill>
              </a:rPr>
              <a:t> </a:t>
            </a:r>
            <a:r>
              <a:rPr lang="ko-KR" altLang="en-US" sz="1800" dirty="0" smtClean="0"/>
              <a:t>을 구현했음</a:t>
            </a:r>
            <a:r>
              <a:rPr lang="en-US" altLang="ko-KR" sz="1800" dirty="0" smtClean="0"/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프로그램 </a:t>
            </a:r>
            <a:r>
              <a:rPr lang="ko-KR" altLang="en-US" dirty="0" err="1" smtClean="0"/>
              <a:t>실행중</a:t>
            </a:r>
            <a:r>
              <a:rPr lang="ko-KR" altLang="en-US" dirty="0" smtClean="0"/>
              <a:t> 정상 실행을 방해하는 이벤트 객체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180469"/>
              </p:ext>
            </p:extLst>
          </p:nvPr>
        </p:nvGraphicFramePr>
        <p:xfrm>
          <a:off x="2661920" y="2650066"/>
          <a:ext cx="686816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4080">
                  <a:extLst>
                    <a:ext uri="{9D8B030D-6E8A-4147-A177-3AD203B41FA5}">
                      <a16:colId xmlns:a16="http://schemas.microsoft.com/office/drawing/2014/main" val="220549051"/>
                    </a:ext>
                  </a:extLst>
                </a:gridCol>
                <a:gridCol w="3434080">
                  <a:extLst>
                    <a:ext uri="{9D8B030D-6E8A-4147-A177-3AD203B41FA5}">
                      <a16:colId xmlns:a16="http://schemas.microsoft.com/office/drawing/2014/main" val="1114047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예외 종류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발생 케이스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383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ArithmeticException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정수를 </a:t>
                      </a:r>
                      <a:r>
                        <a:rPr lang="en-US" altLang="ko-KR" sz="1100" dirty="0" smtClean="0"/>
                        <a:t>0</a:t>
                      </a:r>
                      <a:r>
                        <a:rPr lang="ko-KR" altLang="en-US" sz="1100" dirty="0" smtClean="0"/>
                        <a:t>으로 나눌 때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17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NullPointException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smtClean="0"/>
                        <a:t>Null </a:t>
                      </a:r>
                      <a:r>
                        <a:rPr lang="ko-KR" altLang="en-US" sz="1100" dirty="0" smtClean="0"/>
                        <a:t>레퍼런스를 참조할 때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831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ClassCastException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변환할 수 없는 타입으로 캐스팅 할 때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466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OutOfMemoryError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메모리가 부족한 경우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783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ArrayIndexOutOfBoundsException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배열 인덱스 범위를 벗어난 접근 시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95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IllegalArgumentException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잘못된 인자 전달 시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5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/>
                        <a:t>IOException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smtClean="0"/>
                        <a:t>입출력 동작 실패 또는 인터럽트 시 발생</a:t>
                      </a:r>
                      <a:endParaRPr lang="ko-KR" altLang="en-US" sz="11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6691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379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– </a:t>
            </a:r>
            <a:r>
              <a:rPr lang="ko-KR" altLang="en-US" dirty="0" smtClean="0"/>
              <a:t>예외 처리 방법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20584"/>
            <a:ext cx="10578151" cy="439710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try ~ catch </a:t>
            </a:r>
            <a:r>
              <a:rPr lang="ko-KR" altLang="en-US" sz="1800" dirty="0" smtClean="0"/>
              <a:t>블록을 작성해 </a:t>
            </a:r>
            <a:r>
              <a:rPr lang="ko-KR" altLang="en-US" sz="1800" dirty="0" err="1" smtClean="0"/>
              <a:t>예외처리가</a:t>
            </a:r>
            <a:r>
              <a:rPr lang="ko-KR" altLang="en-US" sz="1800" dirty="0" smtClean="0"/>
              <a:t>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endParaRPr lang="en-US" altLang="ko-KR" sz="1800" dirty="0" smtClean="0"/>
          </a:p>
        </p:txBody>
      </p:sp>
      <p:sp>
        <p:nvSpPr>
          <p:cNvPr id="10" name="직사각형 9"/>
          <p:cNvSpPr/>
          <p:nvPr/>
        </p:nvSpPr>
        <p:spPr>
          <a:xfrm>
            <a:off x="807720" y="2582327"/>
            <a:ext cx="5735320" cy="21238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985519" y="2724117"/>
            <a:ext cx="519302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실행 </a:t>
            </a:r>
            <a:r>
              <a:rPr lang="ko-KR" altLang="en-US" sz="1200" dirty="0" err="1" smtClean="0">
                <a:latin typeface="Consolas" panose="020B0609020204030204" pitchFamily="49" charset="0"/>
              </a:rPr>
              <a:t>로직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(Exception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 발생시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실행됨</a:t>
            </a:r>
            <a:r>
              <a:rPr lang="en-US" altLang="ko-KR" sz="1200" dirty="0" smtClean="0"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latin typeface="Consolas" panose="020B0609020204030204" pitchFamily="49" charset="0"/>
              </a:rPr>
            </a:br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예외가 발생하지 않으면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실행되지 않음</a:t>
            </a:r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200" dirty="0">
                <a:solidFill>
                  <a:srgbClr val="7F0055"/>
                </a:solidFill>
                <a:latin typeface="Consolas" panose="020B0609020204030204" pitchFamily="49" charset="0"/>
              </a:rPr>
              <a:t>finally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예외가 발생해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실행된 후 실행됨</a:t>
            </a:r>
            <a:r>
              <a:rPr lang="en-US" altLang="ko-KR" sz="1200" dirty="0" smtClean="0"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latin typeface="Consolas" panose="020B0609020204030204" pitchFamily="49" charset="0"/>
              </a:rPr>
            </a:br>
            <a:r>
              <a:rPr lang="en-US" altLang="ko-KR" sz="1200" dirty="0" smtClean="0">
                <a:latin typeface="Consolas" panose="020B0609020204030204" pitchFamily="49" charset="0"/>
              </a:rPr>
              <a:t>    // </a:t>
            </a:r>
            <a:r>
              <a:rPr lang="ko-KR" altLang="en-US" sz="1200" dirty="0" smtClean="0">
                <a:latin typeface="Consolas" panose="020B0609020204030204" pitchFamily="49" charset="0"/>
              </a:rPr>
              <a:t>예외가 발생하지 않아 </a:t>
            </a:r>
            <a:r>
              <a:rPr lang="en-US" altLang="ko-KR" sz="1200" dirty="0" smtClean="0">
                <a:latin typeface="Consolas" panose="020B0609020204030204" pitchFamily="49" charset="0"/>
              </a:rPr>
              <a:t>catch </a:t>
            </a:r>
            <a:r>
              <a:rPr lang="ko-KR" altLang="en-US" sz="1200" dirty="0" smtClean="0">
                <a:latin typeface="Consolas" panose="020B0609020204030204" pitchFamily="49" charset="0"/>
              </a:rPr>
              <a:t>블록이 실행되지 않아도 실행됨</a:t>
            </a:r>
            <a:r>
              <a:rPr lang="en-US" altLang="ko-KR" sz="1200" dirty="0" smtClean="0">
                <a:latin typeface="Consolas" panose="020B0609020204030204" pitchFamily="49" charset="0"/>
              </a:rPr>
              <a:t/>
            </a:r>
            <a:br>
              <a:rPr lang="en-US" altLang="ko-KR" sz="1200" dirty="0" smtClean="0">
                <a:latin typeface="Consolas" panose="020B0609020204030204" pitchFamily="49" charset="0"/>
              </a:rPr>
            </a:br>
            <a:r>
              <a:rPr lang="en-US" altLang="ko-K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프로그램 </a:t>
            </a:r>
            <a:r>
              <a:rPr lang="ko-KR" altLang="en-US" dirty="0" err="1" smtClean="0"/>
              <a:t>실행중</a:t>
            </a:r>
            <a:r>
              <a:rPr lang="ko-KR" altLang="en-US" dirty="0" smtClean="0"/>
              <a:t> 정상 실행을 방해하는 이벤트 객체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68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522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</a:t>
            </a:r>
            <a:r>
              <a:rPr lang="en-US" altLang="ko-KR" smtClean="0"/>
              <a:t>– throw </a:t>
            </a:r>
            <a:r>
              <a:rPr lang="ko-KR" altLang="en-US" dirty="0" smtClean="0"/>
              <a:t>문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 의해 던져지는 케이스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270000" y="1241446"/>
            <a:ext cx="96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throw </a:t>
            </a:r>
            <a:r>
              <a:rPr lang="ko-KR" altLang="en-US" dirty="0" smtClean="0"/>
              <a:t>문이 실행되면 </a:t>
            </a:r>
            <a:r>
              <a:rPr lang="en-US" altLang="ko-KR" dirty="0" smtClean="0"/>
              <a:t>Exception</a:t>
            </a:r>
            <a:r>
              <a:rPr lang="ko-KR" altLang="en-US" dirty="0" smtClean="0"/>
              <a:t>을 던진다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989" y="1862061"/>
            <a:ext cx="5518020" cy="479056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4198903" y="4662747"/>
            <a:ext cx="2547337" cy="1327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46240" y="4582521"/>
            <a:ext cx="5220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throw </a:t>
            </a:r>
            <a:r>
              <a:rPr lang="ko-KR" altLang="en-US" sz="1400" dirty="0" smtClean="0"/>
              <a:t>문이 실행되며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Exception </a:t>
            </a:r>
            <a:r>
              <a:rPr lang="ko-KR" altLang="en-US" sz="1400" dirty="0" smtClean="0"/>
              <a:t>인스턴스를 생성해 던진다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5220583" y="3694480"/>
            <a:ext cx="926217" cy="1663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316356" y="3643694"/>
            <a:ext cx="5650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Exception </a:t>
            </a:r>
            <a:r>
              <a:rPr lang="ko-KR" altLang="en-US" sz="1400" dirty="0" smtClean="0"/>
              <a:t>이 던져지는 메서드임을 선언하여 호출하는 곳에서 예외처리를 하지 않으면 컴파일 에러를 발생시키게 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3048000" y="714845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1012" y="513937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9" name="내용 개체 틀 2"/>
          <p:cNvSpPr txBox="1">
            <a:spLocks/>
          </p:cNvSpPr>
          <p:nvPr/>
        </p:nvSpPr>
        <p:spPr>
          <a:xfrm>
            <a:off x="838200" y="5200650"/>
            <a:ext cx="10515600" cy="129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throw </a:t>
            </a:r>
            <a:r>
              <a:rPr lang="ko-KR" altLang="en-US" sz="2400" b="1" dirty="0"/>
              <a:t>문이 실행되면 해당 </a:t>
            </a:r>
            <a:r>
              <a:rPr lang="en-US" altLang="ko-KR" sz="2400" b="1" dirty="0"/>
              <a:t>Exception </a:t>
            </a:r>
            <a:r>
              <a:rPr lang="ko-KR" altLang="en-US" sz="2400" b="1" dirty="0"/>
              <a:t>인스턴스가 던져진다</a:t>
            </a:r>
            <a:r>
              <a:rPr lang="en-US" altLang="ko-KR" sz="2400" b="1" dirty="0"/>
              <a:t>.</a:t>
            </a:r>
          </a:p>
          <a:p>
            <a:pPr marL="0" indent="0" algn="ctr">
              <a:buNone/>
            </a:pPr>
            <a:r>
              <a:rPr lang="en-US" altLang="ko-KR" sz="2400" b="1" dirty="0"/>
              <a:t>throw </a:t>
            </a:r>
            <a:r>
              <a:rPr lang="ko-KR" altLang="en-US" sz="2400" b="1" dirty="0"/>
              <a:t>문이 작성된 메서드는 반드시 </a:t>
            </a:r>
            <a:r>
              <a:rPr lang="en-US" altLang="ko-KR" sz="2400" b="1" dirty="0"/>
              <a:t>throws Exception </a:t>
            </a:r>
            <a:r>
              <a:rPr lang="ko-KR" altLang="en-US" sz="2400" b="1" dirty="0"/>
              <a:t>을 명시해야 하며</a:t>
            </a:r>
            <a:r>
              <a:rPr lang="en-US" altLang="ko-KR" sz="2400" b="1" dirty="0"/>
              <a:t/>
            </a:r>
            <a:br>
              <a:rPr lang="en-US" altLang="ko-KR" sz="2400" b="1" dirty="0"/>
            </a:br>
            <a:r>
              <a:rPr lang="en-US" altLang="ko-KR" sz="2400" b="1" dirty="0"/>
              <a:t>throws Exception </a:t>
            </a:r>
            <a:r>
              <a:rPr lang="ko-KR" altLang="en-US" sz="2400" b="1" dirty="0"/>
              <a:t>이 명시된 메서드를 호출하는 메서드는 반드시 </a:t>
            </a:r>
            <a:r>
              <a:rPr lang="en-US" altLang="ko-KR" sz="2400" b="1" dirty="0"/>
              <a:t>try ~ catch </a:t>
            </a:r>
            <a:r>
              <a:rPr lang="ko-KR" altLang="en-US" sz="2400" b="1" dirty="0"/>
              <a:t>예외처리를 해야한다</a:t>
            </a:r>
            <a:r>
              <a:rPr lang="en-US" altLang="ko-KR" sz="2400" b="1" dirty="0"/>
              <a:t>.</a:t>
            </a:r>
            <a:endParaRPr lang="ko-KR" altLang="en-US" sz="2400" b="1" dirty="0"/>
          </a:p>
          <a:p>
            <a:pPr marL="0" indent="0" algn="ctr">
              <a:buNone/>
            </a:pP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8976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– JVM </a:t>
            </a:r>
            <a:r>
              <a:rPr lang="ko-KR" altLang="en-US" dirty="0" smtClean="0"/>
              <a:t>에 의해 던져지는 케이스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런타임 에러 발생시 </a:t>
            </a:r>
            <a:r>
              <a:rPr lang="en-US" altLang="ko-KR" dirty="0"/>
              <a:t>JVM</a:t>
            </a:r>
            <a:r>
              <a:rPr lang="ko-KR" altLang="en-US" dirty="0"/>
              <a:t>이 </a:t>
            </a:r>
            <a:r>
              <a:rPr lang="en-US" altLang="ko-KR" dirty="0"/>
              <a:t>Exception </a:t>
            </a:r>
            <a:r>
              <a:rPr lang="ko-KR" altLang="en-US" dirty="0"/>
              <a:t>을 던진다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590" y="1968552"/>
            <a:ext cx="5600819" cy="45539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3955834" y="4419679"/>
            <a:ext cx="2367549" cy="138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68898" y="4296965"/>
            <a:ext cx="5220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런타임 에러가 발생</a:t>
            </a:r>
            <a:r>
              <a:rPr lang="ko-KR" altLang="en-US" sz="1400" dirty="0"/>
              <a:t>해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JVM</a:t>
            </a:r>
            <a:r>
              <a:rPr lang="ko-KR" altLang="en-US" sz="1400" dirty="0" smtClean="0"/>
              <a:t>이 </a:t>
            </a:r>
            <a:r>
              <a:rPr lang="en-US" altLang="ko-KR" sz="1400" dirty="0" err="1" smtClean="0"/>
              <a:t>ArrayIndexOutOfBoundException</a:t>
            </a:r>
            <a:r>
              <a:rPr lang="en-US" altLang="ko-KR" sz="1400" dirty="0" smtClean="0"/>
              <a:t> </a:t>
            </a:r>
            <a:r>
              <a:rPr lang="ko-KR" altLang="en-US" sz="1400" dirty="0"/>
              <a:t>을 던지며 </a:t>
            </a:r>
            <a:r>
              <a:rPr lang="en-US" altLang="ko-KR" sz="1400" dirty="0" smtClean="0"/>
              <a:t>main </a:t>
            </a:r>
            <a:r>
              <a:rPr lang="ko-KR" altLang="en-US" sz="1400" dirty="0" smtClean="0"/>
              <a:t>스레드 실행이 종료된다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1724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478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Exception – JVM </a:t>
            </a:r>
            <a:r>
              <a:rPr lang="ko-KR" altLang="en-US" dirty="0" smtClean="0"/>
              <a:t>에 의해 던져지는 케이스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런타임 에러 발생시 </a:t>
            </a:r>
            <a:r>
              <a:rPr lang="en-US" altLang="ko-KR" dirty="0"/>
              <a:t>JVM</a:t>
            </a:r>
            <a:r>
              <a:rPr lang="ko-KR" altLang="en-US" dirty="0"/>
              <a:t>이 </a:t>
            </a:r>
            <a:r>
              <a:rPr lang="en-US" altLang="ko-KR" dirty="0"/>
              <a:t>Exception </a:t>
            </a:r>
            <a:r>
              <a:rPr lang="ko-KR" altLang="en-US" dirty="0"/>
              <a:t>을 던진다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955834" y="4419679"/>
            <a:ext cx="2367549" cy="1388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270" y="1804478"/>
            <a:ext cx="5523933" cy="48792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직사각형 14"/>
          <p:cNvSpPr/>
          <p:nvPr/>
        </p:nvSpPr>
        <p:spPr>
          <a:xfrm>
            <a:off x="3955834" y="3612720"/>
            <a:ext cx="3450806" cy="1314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7406640" y="3896459"/>
            <a:ext cx="451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try </a:t>
            </a:r>
            <a:r>
              <a:rPr lang="ko-KR" altLang="en-US" sz="1400" dirty="0" smtClean="0"/>
              <a:t>블록 내에서 예외가 발생하면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catch </a:t>
            </a:r>
            <a:r>
              <a:rPr lang="ko-KR" altLang="en-US" sz="1400" dirty="0" smtClean="0"/>
              <a:t>블록이 실행된다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822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3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JVM </a:t>
            </a:r>
            <a:r>
              <a:rPr lang="ko-KR" altLang="en-US" dirty="0" smtClean="0"/>
              <a:t>메모리 관리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6275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Java Source </a:t>
            </a:r>
            <a:r>
              <a:rPr lang="ko-KR" altLang="en-US" dirty="0" smtClean="0"/>
              <a:t>코드를 실행하는 과정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" r="49975"/>
          <a:stretch/>
        </p:blipFill>
        <p:spPr>
          <a:xfrm>
            <a:off x="3382903" y="2570480"/>
            <a:ext cx="4818183" cy="27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8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JDK </a:t>
            </a:r>
            <a:r>
              <a:rPr lang="ko-KR" altLang="en-US" sz="1400" dirty="0" smtClean="0"/>
              <a:t>설치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lvl="1"/>
            <a:r>
              <a:rPr lang="en-US" altLang="ko-KR" sz="1000" dirty="0" smtClean="0"/>
              <a:t>Red hat Openjdk11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설치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/>
              <a:t>- </a:t>
            </a:r>
            <a:r>
              <a:rPr lang="ko-KR" altLang="en-US" sz="1000" dirty="0"/>
              <a:t>구글 드라이브로 다운받기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>
                <a:hlinkClick r:id="rId3"/>
              </a:rPr>
              <a:t>https://drive.google.com/open?id=1LMmIWyGKIG3GuYvxXFfA6ukRcNeEJNIy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- Red hat</a:t>
            </a:r>
            <a:r>
              <a:rPr lang="ko-KR" altLang="en-US" sz="1000" dirty="0" smtClean="0"/>
              <a:t> 공식 홈페이지에서 다운 받기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>
                <a:hlinkClick r:id="rId4"/>
              </a:rPr>
              <a:t>https</a:t>
            </a:r>
            <a:r>
              <a:rPr lang="en-US" altLang="ko-KR" sz="1000" dirty="0">
                <a:hlinkClick r:id="rId4"/>
              </a:rPr>
              <a:t>://</a:t>
            </a:r>
            <a:r>
              <a:rPr lang="en-US" altLang="ko-KR" sz="1000" dirty="0" smtClean="0">
                <a:hlinkClick r:id="rId4"/>
              </a:rPr>
              <a:t>developers.redhat.com/products/openjdk/download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endParaRPr lang="en-US" altLang="ko-KR" sz="1000" dirty="0" smtClean="0"/>
          </a:p>
          <a:p>
            <a:endParaRPr lang="en-US" altLang="ko-KR" sz="1400" dirty="0"/>
          </a:p>
          <a:p>
            <a:pPr lvl="1"/>
            <a:endParaRPr lang="en-US" altLang="ko-KR" sz="1000" dirty="0" smtClean="0"/>
          </a:p>
        </p:txBody>
      </p:sp>
      <p:grpSp>
        <p:nvGrpSpPr>
          <p:cNvPr id="7" name="그룹 6"/>
          <p:cNvGrpSpPr/>
          <p:nvPr/>
        </p:nvGrpSpPr>
        <p:grpSpPr>
          <a:xfrm>
            <a:off x="2442259" y="3559501"/>
            <a:ext cx="7292050" cy="3136116"/>
            <a:chOff x="1551008" y="3559501"/>
            <a:chExt cx="7292050" cy="313611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l="468"/>
            <a:stretch/>
          </p:blipFill>
          <p:spPr>
            <a:xfrm>
              <a:off x="1551008" y="3559501"/>
              <a:ext cx="7292050" cy="31361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" name="직사각형 4"/>
            <p:cNvSpPr/>
            <p:nvPr/>
          </p:nvSpPr>
          <p:spPr>
            <a:xfrm>
              <a:off x="2511706" y="4988689"/>
              <a:ext cx="6331352" cy="405114"/>
            </a:xfrm>
            <a:prstGeom prst="rect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282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12" name="Picture 6" descr="Memory Architecture Of JVM(Runtime Data Areas) | New things to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221" y="2003700"/>
            <a:ext cx="6819900" cy="511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JVM Internal] JVM 메모리 구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046" y="2753041"/>
            <a:ext cx="455295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nternal Structure | Architecture of JVM Java Virtual Machine by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5509" y="2499297"/>
            <a:ext cx="4062315" cy="431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73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9218" name="Picture 2" descr="Java Memory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3379444"/>
            <a:ext cx="5948204" cy="279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60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메모리 구조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3" name="Picture 2" descr="JVM 메모리 구조 정리 | 기록하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629" y="1096633"/>
            <a:ext cx="5705475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VM Memory Structure | Han's Blo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1810" y="4065780"/>
            <a:ext cx="6896045" cy="348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echnology Refreshed: JVM Heap Memory Archite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285" y="2323180"/>
            <a:ext cx="53340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66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메모리 구조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1034" name="Picture 10" descr="Java memory] 자바 JVM 메모리 구조 : 네이버 블로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755" y="3682047"/>
            <a:ext cx="33623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JVM Architecture In Depth - BlogItWithSaty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018" y="2202338"/>
            <a:ext cx="6858000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75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메모리 구조 </a:t>
            </a:r>
            <a:r>
              <a:rPr lang="en-US" altLang="ko-KR" dirty="0" smtClean="0"/>
              <a:t>– method area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24470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Shared </a:t>
            </a:r>
            <a:r>
              <a:rPr lang="en-US" altLang="ko-KR" sz="1800" dirty="0" smtClean="0"/>
              <a:t>memory</a:t>
            </a:r>
          </a:p>
          <a:p>
            <a:r>
              <a:rPr lang="en-US" altLang="ko-KR" sz="1800" dirty="0" smtClean="0"/>
              <a:t>Static blocks</a:t>
            </a:r>
          </a:p>
          <a:p>
            <a:r>
              <a:rPr lang="en-US" altLang="ko-KR" sz="1800" dirty="0" smtClean="0"/>
              <a:t>Static variables</a:t>
            </a:r>
          </a:p>
          <a:p>
            <a:r>
              <a:rPr lang="en-US" altLang="ko-KR" sz="1800" dirty="0" smtClean="0"/>
              <a:t>Class </a:t>
            </a:r>
            <a:r>
              <a:rPr lang="ko-KR" altLang="en-US" sz="1800" dirty="0" smtClean="0"/>
              <a:t>별로 </a:t>
            </a:r>
            <a:r>
              <a:rPr lang="en-US" altLang="ko-KR" sz="1800" dirty="0" smtClean="0"/>
              <a:t>method code, runtime constant pool, attributes and field values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7170" name="Picture 2" descr="The Java Memory Architecture (1. Act) - codecentric AG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797" y="2259057"/>
            <a:ext cx="7156274" cy="357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45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메모리 구조 </a:t>
            </a:r>
            <a:r>
              <a:rPr lang="en-US" altLang="ko-KR" dirty="0" smtClean="0"/>
              <a:t>– heap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24470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Shared memory</a:t>
            </a:r>
          </a:p>
          <a:p>
            <a:r>
              <a:rPr lang="en-US" altLang="ko-KR" sz="1800" dirty="0" smtClean="0"/>
              <a:t>Instance reference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6146" name="Picture 2" descr="Java Memory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11" y="2703087"/>
            <a:ext cx="7005030" cy="22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94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</a:t>
            </a:r>
            <a:r>
              <a:rPr lang="ko-KR" altLang="en-US" dirty="0" smtClean="0"/>
              <a:t>메모리 구조 </a:t>
            </a:r>
            <a:r>
              <a:rPr lang="en-US" altLang="ko-KR" dirty="0" smtClean="0"/>
              <a:t>– stack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24470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Thread 1…n </a:t>
            </a:r>
            <a:r>
              <a:rPr lang="ko-KR" altLang="en-US" sz="1800" dirty="0" smtClean="0"/>
              <a:t>개별 </a:t>
            </a:r>
            <a:r>
              <a:rPr lang="en-US" altLang="ko-KR" sz="1800" dirty="0" smtClean="0"/>
              <a:t>memory</a:t>
            </a:r>
          </a:p>
          <a:p>
            <a:r>
              <a:rPr lang="en-US" altLang="ko-KR" sz="1800" dirty="0" smtClean="0"/>
              <a:t>Method calls</a:t>
            </a:r>
          </a:p>
          <a:p>
            <a:r>
              <a:rPr lang="ko-KR" altLang="en-US" sz="1800" dirty="0" smtClean="0"/>
              <a:t>지역변수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5122" name="Picture 2" descr="Java Memory 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636" y="2469038"/>
            <a:ext cx="2257425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emory Allocation of Primitive &amp; Non-primitive Data Types in Java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101" y="2705417"/>
            <a:ext cx="5324475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44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gc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err="1" smtClean="0"/>
              <a:t>Gc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가 없으면 </a:t>
            </a:r>
            <a:r>
              <a:rPr lang="en-US" altLang="ko-KR" sz="1800" dirty="0" smtClean="0"/>
              <a:t>hang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33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Gc</a:t>
            </a:r>
            <a:r>
              <a:rPr lang="en-US" altLang="ko-KR" dirty="0" smtClean="0"/>
              <a:t> – major </a:t>
            </a:r>
            <a:r>
              <a:rPr lang="en-US" altLang="ko-KR" dirty="0" err="1" smtClean="0"/>
              <a:t>gc</a:t>
            </a:r>
            <a:r>
              <a:rPr lang="en-US" altLang="ko-KR" dirty="0" smtClean="0"/>
              <a:t> (full </a:t>
            </a:r>
            <a:r>
              <a:rPr lang="en-US" altLang="ko-KR" dirty="0" err="1" smtClean="0"/>
              <a:t>gc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597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754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Jvm</a:t>
            </a:r>
            <a:r>
              <a:rPr lang="en-US" altLang="ko-KR" dirty="0" smtClean="0"/>
              <a:t> Heap </a:t>
            </a:r>
            <a:r>
              <a:rPr lang="ko-KR" altLang="en-US" dirty="0" smtClean="0"/>
              <a:t>옵션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d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d</a:t>
            </a:r>
            <a:endParaRPr lang="ko-KR" altLang="en-US" dirty="0"/>
          </a:p>
        </p:txBody>
      </p:sp>
      <p:pic>
        <p:nvPicPr>
          <p:cNvPr id="2052" name="Picture 4" descr="Java Memory Architecture Cheat Sheet - DZone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68" y="2287090"/>
            <a:ext cx="4580015" cy="47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xx JVM 메모리 구조 | CloudStudy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995" y="3205162"/>
            <a:ext cx="5648325" cy="305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44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(JDK </a:t>
            </a:r>
            <a:r>
              <a:rPr lang="ko-KR" altLang="en-US" sz="2400" dirty="0" smtClean="0"/>
              <a:t>설치 </a:t>
            </a:r>
            <a:r>
              <a:rPr lang="en-US" altLang="ko-KR" sz="2400" dirty="0" smtClean="0"/>
              <a:t>&amp; </a:t>
            </a:r>
            <a:r>
              <a:rPr lang="ko-KR" altLang="en-US" sz="2400" dirty="0" smtClean="0"/>
              <a:t>세팅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8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386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다운 받은 </a:t>
            </a:r>
            <a:r>
              <a:rPr lang="en-US" altLang="ko-KR" dirty="0" err="1" smtClean="0"/>
              <a:t>msi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설치파일을 열고 라이선스 동의 및 </a:t>
            </a:r>
            <a:r>
              <a:rPr lang="ko-KR" altLang="en-US" dirty="0" err="1" smtClean="0"/>
              <a:t>쭈욱</a:t>
            </a:r>
            <a:r>
              <a:rPr lang="ko-KR" altLang="en-US" dirty="0" smtClean="0"/>
              <a:t> </a:t>
            </a:r>
            <a:r>
              <a:rPr lang="en-US" altLang="ko-KR" dirty="0" smtClean="0"/>
              <a:t>Next~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368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4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Java </a:t>
            </a:r>
            <a:r>
              <a:rPr lang="ko-KR" altLang="en-US" dirty="0" smtClean="0"/>
              <a:t>빌드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50754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5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Spring </a:t>
            </a:r>
            <a:r>
              <a:rPr lang="ko-KR" altLang="en-US" dirty="0" smtClean="0"/>
              <a:t>프레임워크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8477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Appendix</a:t>
            </a:r>
            <a:endParaRPr lang="ko-KR" altLang="en-US" sz="24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304925"/>
            <a:ext cx="10515600" cy="4872038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Java </a:t>
            </a:r>
            <a:r>
              <a:rPr lang="ko-KR" altLang="en-US" sz="1800" dirty="0" err="1"/>
              <a:t>예약어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abstract, assert, </a:t>
            </a:r>
            <a:r>
              <a:rPr lang="en-US" altLang="ko-KR" sz="1800" dirty="0" err="1"/>
              <a:t>boolean</a:t>
            </a:r>
            <a:r>
              <a:rPr lang="en-US" altLang="ko-KR" sz="1800" dirty="0"/>
              <a:t>, break, byte, case, catch, char, class, </a:t>
            </a:r>
            <a:r>
              <a:rPr lang="en-US" altLang="ko-KR" sz="1800" dirty="0" err="1"/>
              <a:t>const</a:t>
            </a:r>
            <a:r>
              <a:rPr lang="en-US" altLang="ko-KR" sz="1800" dirty="0"/>
              <a:t>, continue, default, do, double, else, </a:t>
            </a:r>
            <a:r>
              <a:rPr lang="en-US" altLang="ko-KR" sz="1800" dirty="0" err="1"/>
              <a:t>enum</a:t>
            </a:r>
            <a:r>
              <a:rPr lang="en-US" altLang="ko-KR" sz="1800" dirty="0"/>
              <a:t>, extends, final, finally, float, for, if, </a:t>
            </a:r>
            <a:r>
              <a:rPr lang="en-US" altLang="ko-KR" sz="1800" dirty="0" err="1"/>
              <a:t>goto</a:t>
            </a:r>
            <a:r>
              <a:rPr lang="en-US" altLang="ko-KR" sz="1800" dirty="0"/>
              <a:t>, implements, import, </a:t>
            </a:r>
            <a:r>
              <a:rPr lang="en-US" altLang="ko-KR" sz="1800" dirty="0" err="1"/>
              <a:t>instanceof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, interface, long, native, new, package, private, protected, public, return, short, static, </a:t>
            </a:r>
            <a:r>
              <a:rPr lang="en-US" altLang="ko-KR" sz="1800" dirty="0" err="1"/>
              <a:t>strictfp</a:t>
            </a:r>
            <a:r>
              <a:rPr lang="en-US" altLang="ko-KR" sz="1800" dirty="0"/>
              <a:t>, super, switch, synchronized, this, throw, throws, transient, try, void, volatile, while</a:t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/>
              <a:t>Android </a:t>
            </a:r>
            <a:r>
              <a:rPr lang="ko-KR" altLang="en-US" sz="1800" dirty="0"/>
              <a:t>에서 </a:t>
            </a:r>
            <a:r>
              <a:rPr lang="en-US" altLang="ko-KR" sz="1800" dirty="0" err="1"/>
              <a:t>jvm</a:t>
            </a:r>
            <a:r>
              <a:rPr lang="en-US" altLang="ko-KR" sz="1800" dirty="0"/>
              <a:t> </a:t>
            </a:r>
            <a:r>
              <a:rPr lang="ko-KR" altLang="en-US" sz="1800" dirty="0"/>
              <a:t>사용</a:t>
            </a:r>
            <a:r>
              <a:rPr lang="en-US" altLang="ko-KR" sz="1800" dirty="0"/>
              <a:t>?</a:t>
            </a:r>
            <a:br>
              <a:rPr lang="en-US" altLang="ko-KR" sz="1800" dirty="0"/>
            </a:br>
            <a:r>
              <a:rPr lang="ko-KR" altLang="en-US" sz="1800" dirty="0"/>
              <a:t>안함</a:t>
            </a:r>
            <a:r>
              <a:rPr lang="en-US" altLang="ko-KR" sz="1800" dirty="0"/>
              <a:t>. </a:t>
            </a:r>
            <a:r>
              <a:rPr lang="en-US" altLang="ko-KR" sz="1800" dirty="0" err="1"/>
              <a:t>Dalvik</a:t>
            </a:r>
            <a:r>
              <a:rPr lang="en-US" altLang="ko-KR" sz="1800" dirty="0"/>
              <a:t> </a:t>
            </a:r>
            <a:r>
              <a:rPr lang="ko-KR" altLang="en-US" sz="1800" dirty="0"/>
              <a:t>이라는 전용 </a:t>
            </a:r>
            <a:r>
              <a:rPr lang="ko-KR" altLang="en-US" sz="1800" dirty="0" err="1" smtClean="0"/>
              <a:t>가상머신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err="1" smtClean="0"/>
              <a:t>HotSpot</a:t>
            </a:r>
            <a:r>
              <a:rPr lang="en-US" altLang="ko-KR" sz="1800" dirty="0" smtClean="0"/>
              <a:t> Runtime Overview</a:t>
            </a:r>
            <a:br>
              <a:rPr lang="en-US" altLang="ko-KR" sz="1800" dirty="0" smtClean="0"/>
            </a:br>
            <a:r>
              <a:rPr lang="en-US" altLang="ko-KR" sz="1800" dirty="0">
                <a:hlinkClick r:id="rId3"/>
              </a:rPr>
              <a:t>http://</a:t>
            </a:r>
            <a:r>
              <a:rPr lang="en-US" altLang="ko-KR" sz="1800" dirty="0" smtClean="0">
                <a:hlinkClick r:id="rId3"/>
              </a:rPr>
              <a:t>openjdk.java.net/groups/hotspot/docs/RuntimeOverview.html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err="1" smtClean="0"/>
              <a:t>Jvm</a:t>
            </a:r>
            <a:r>
              <a:rPr lang="en-US" altLang="ko-KR" sz="1800" dirty="0" smtClean="0"/>
              <a:t> Spec</a:t>
            </a:r>
            <a:br>
              <a:rPr lang="en-US" altLang="ko-KR" sz="1800" dirty="0" smtClean="0"/>
            </a:br>
            <a:r>
              <a:rPr lang="en-US" altLang="ko-KR" sz="1800" dirty="0">
                <a:hlinkClick r:id="rId4"/>
              </a:rPr>
              <a:t>https://docs.oracle.com/javase/specs</a:t>
            </a:r>
            <a:r>
              <a:rPr lang="en-US" altLang="ko-KR" sz="1800" dirty="0" smtClean="0">
                <a:hlinkClick r:id="rId4"/>
              </a:rPr>
              <a:t>/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en-US" altLang="ko-KR" sz="1800" dirty="0" smtClean="0"/>
              <a:t>Java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>
                <a:hlinkClick r:id="rId5"/>
              </a:rPr>
              <a:t>https://</a:t>
            </a:r>
            <a:r>
              <a:rPr lang="en-US" altLang="ko-KR" sz="1800" dirty="0" smtClean="0">
                <a:hlinkClick r:id="rId5"/>
              </a:rPr>
              <a:t>docs.oracle.com/en/java/javase/11/docs/api/index.html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3871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설정 다시 할 수 있으니 쭉쭉 설치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47" y="1590675"/>
            <a:ext cx="4705350" cy="367665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081" y="1590675"/>
            <a:ext cx="4698719" cy="36723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404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RedHat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 하위에 파일 생성됨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37" y="1900237"/>
            <a:ext cx="7934325" cy="305752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13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시스템변수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`Path` 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`JAVA_HOME` </a:t>
            </a:r>
            <a:r>
              <a:rPr lang="ko-KR" altLang="en-US" dirty="0" smtClean="0"/>
              <a:t>이라는 이름의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항목을 추가해줍니다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err="1" smtClean="0"/>
              <a:t>복붙</a:t>
            </a:r>
            <a:r>
              <a:rPr lang="ko-KR" altLang="en-US" dirty="0" smtClean="0"/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%</a:t>
            </a:r>
            <a:r>
              <a:rPr lang="en-US" altLang="ko-KR" dirty="0"/>
              <a:t>JAVA_HOME%\bin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12" y="1495882"/>
            <a:ext cx="3951187" cy="38665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1918697" y="3487416"/>
            <a:ext cx="2625617" cy="22805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653" y="1495882"/>
            <a:ext cx="3942291" cy="386659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7028528" y="4205046"/>
            <a:ext cx="1189498" cy="26278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21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시스템 변수 </a:t>
            </a:r>
            <a:r>
              <a:rPr lang="en-US" altLang="ko-KR" dirty="0" smtClean="0"/>
              <a:t>`JAVA_HOME` </a:t>
            </a:r>
            <a:r>
              <a:rPr lang="ko-KR" altLang="en-US" dirty="0" smtClean="0"/>
              <a:t>이라는 이름의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환경변수를 추가하고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 </a:t>
            </a:r>
            <a:r>
              <a:rPr lang="en-US" altLang="ko-KR" dirty="0" smtClean="0"/>
              <a:t>jdk11 </a:t>
            </a:r>
            <a:r>
              <a:rPr lang="ko-KR" altLang="en-US" dirty="0" smtClean="0"/>
              <a:t>디렉터리를 지정해줍니다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19" y="1499658"/>
            <a:ext cx="3943108" cy="385868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995423" y="4000349"/>
            <a:ext cx="1030147" cy="40511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196" y="2499977"/>
            <a:ext cx="6800671" cy="175893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6180881" y="2974330"/>
            <a:ext cx="3113590" cy="717994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84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r>
              <a:rPr lang="ko-KR" altLang="en-US" sz="2400" dirty="0"/>
              <a:t> </a:t>
            </a:r>
            <a:r>
              <a:rPr lang="en-US" altLang="ko-KR" sz="2400" dirty="0"/>
              <a:t>(JDK </a:t>
            </a:r>
            <a:r>
              <a:rPr lang="ko-KR" altLang="en-US" sz="2400" dirty="0"/>
              <a:t>설치 </a:t>
            </a:r>
            <a:r>
              <a:rPr lang="en-US" altLang="ko-KR" sz="2400" dirty="0"/>
              <a:t>&amp; </a:t>
            </a:r>
            <a:r>
              <a:rPr lang="ko-KR" altLang="en-US" sz="2400" dirty="0"/>
              <a:t>세팅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730534" y="5720546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–version</a:t>
            </a:r>
            <a:br>
              <a:rPr lang="en-US" altLang="ko-KR" dirty="0" smtClean="0"/>
            </a:br>
            <a:r>
              <a:rPr lang="ko-KR" altLang="en-US" dirty="0" smtClean="0"/>
              <a:t>정상 설치 완료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87" y="2690812"/>
            <a:ext cx="6524625" cy="147637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62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400" dirty="0" smtClean="0"/>
              <a:t>IDE </a:t>
            </a:r>
            <a:r>
              <a:rPr lang="ko-KR" altLang="en-US" sz="1400" dirty="0" smtClean="0"/>
              <a:t>설치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pPr lvl="1"/>
            <a:r>
              <a:rPr lang="en-US" altLang="ko-KR" sz="1000" dirty="0" smtClean="0"/>
              <a:t>Eclipse</a:t>
            </a:r>
            <a:r>
              <a:rPr lang="ko-KR" altLang="en-US" sz="1000" dirty="0" smtClean="0"/>
              <a:t> 설치</a:t>
            </a:r>
            <a:r>
              <a:rPr lang="en-US" altLang="ko-KR" sz="1000" dirty="0"/>
              <a:t/>
            </a:r>
            <a:br>
              <a:rPr lang="en-US" altLang="ko-KR" sz="1000" dirty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>- </a:t>
            </a:r>
            <a:r>
              <a:rPr lang="ko-KR" altLang="en-US" sz="1000" dirty="0" smtClean="0"/>
              <a:t>공식 홈페이지에서 다운 받기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>
                <a:hlinkClick r:id="rId3"/>
              </a:rPr>
              <a:t>https://www.eclipse.org/downloads</a:t>
            </a:r>
            <a:r>
              <a:rPr lang="en-US" altLang="ko-KR" sz="1000" dirty="0" smtClean="0">
                <a:hlinkClick r:id="rId3"/>
              </a:rPr>
              <a:t>/</a:t>
            </a: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r>
              <a:rPr lang="en-US" altLang="ko-KR" sz="1000" dirty="0" smtClean="0"/>
              <a:t/>
            </a:r>
            <a:br>
              <a:rPr lang="en-US" altLang="ko-KR" sz="1000" dirty="0" smtClean="0"/>
            </a:br>
            <a:endParaRPr lang="en-US" altLang="ko-KR" sz="1000" dirty="0" smtClean="0"/>
          </a:p>
          <a:p>
            <a:endParaRPr lang="en-US" altLang="ko-KR" sz="1400" dirty="0"/>
          </a:p>
          <a:p>
            <a:pPr lvl="1"/>
            <a:endParaRPr lang="en-US" altLang="ko-KR" sz="1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b="7898"/>
          <a:stretch/>
        </p:blipFill>
        <p:spPr>
          <a:xfrm>
            <a:off x="2950639" y="3115597"/>
            <a:ext cx="6281196" cy="356299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766895" y="5864627"/>
            <a:ext cx="1379262" cy="48221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56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 smtClean="0"/>
              <a:t>1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Java</a:t>
            </a:r>
            <a:r>
              <a:rPr lang="en-US" altLang="ko-KR" dirty="0"/>
              <a:t> </a:t>
            </a:r>
            <a:r>
              <a:rPr lang="ko-KR" altLang="en-US" dirty="0" smtClean="0"/>
              <a:t>소개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3329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359" y="1922463"/>
            <a:ext cx="3804212" cy="390702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1842359" y="2484819"/>
            <a:ext cx="3696035" cy="59404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229" y="1922462"/>
            <a:ext cx="3804212" cy="390702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7907493" y="4278896"/>
            <a:ext cx="2625469" cy="443576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설치 파일을 실행해 </a:t>
            </a:r>
            <a:r>
              <a:rPr lang="en-US" altLang="ko-KR" dirty="0" smtClean="0"/>
              <a:t>Eclipse IDE for Java Developers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306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354" y="1922462"/>
            <a:ext cx="3793942" cy="38383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754" y="1922462"/>
            <a:ext cx="3737306" cy="383831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4210188" y="5360816"/>
            <a:ext cx="846716" cy="39996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라이선스 동의 후 설치 진행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190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04" y="1922463"/>
            <a:ext cx="3544442" cy="364023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561" y="2465409"/>
            <a:ext cx="4678424" cy="243382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1933309" y="4153401"/>
            <a:ext cx="2418772" cy="34915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설치 </a:t>
            </a:r>
            <a:r>
              <a:rPr lang="ko-KR" altLang="en-US" dirty="0" err="1" smtClean="0"/>
              <a:t>완료후</a:t>
            </a:r>
            <a:r>
              <a:rPr lang="ko-KR" altLang="en-US" dirty="0" smtClean="0"/>
              <a:t> </a:t>
            </a:r>
            <a:r>
              <a:rPr lang="en-US" altLang="ko-KR" dirty="0" smtClean="0"/>
              <a:t>workspace </a:t>
            </a:r>
            <a:r>
              <a:rPr lang="ko-KR" altLang="en-US" dirty="0" smtClean="0"/>
              <a:t>경로 지정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84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0222" b="3111"/>
          <a:stretch/>
        </p:blipFill>
        <p:spPr>
          <a:xfrm>
            <a:off x="1592850" y="1288403"/>
            <a:ext cx="8996774" cy="47233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File – New – Java Project </a:t>
            </a:r>
            <a:r>
              <a:rPr lang="ko-KR" altLang="en-US" dirty="0" smtClean="0"/>
              <a:t>선택해 </a:t>
            </a:r>
            <a:r>
              <a:rPr lang="en-US" altLang="ko-KR" dirty="0" smtClean="0"/>
              <a:t>hello world </a:t>
            </a:r>
            <a:r>
              <a:rPr lang="ko-KR" altLang="en-US" dirty="0" err="1" smtClean="0"/>
              <a:t>작성해보기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582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606126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HelloGurobalWorld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37" y="1315179"/>
            <a:ext cx="4270204" cy="44615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394" y="1315179"/>
            <a:ext cx="4270205" cy="446155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81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6061265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/>
              <a:t>HelloGurobalWorld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src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우클릭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New – Class</a:t>
            </a:r>
          </a:p>
          <a:p>
            <a:pPr algn="ctr"/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50074" b="2519"/>
          <a:stretch/>
        </p:blipFill>
        <p:spPr>
          <a:xfrm>
            <a:off x="491660" y="1287605"/>
            <a:ext cx="8417121" cy="448913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731" y="1626853"/>
            <a:ext cx="3231418" cy="381063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97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5736145"/>
            <a:ext cx="8721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main() </a:t>
            </a:r>
            <a:r>
              <a:rPr lang="ko-KR" altLang="en-US" dirty="0" smtClean="0"/>
              <a:t>메서드에 </a:t>
            </a:r>
            <a:r>
              <a:rPr lang="en-US" altLang="ko-KR" dirty="0" smtClean="0"/>
              <a:t>Hello </a:t>
            </a:r>
            <a:r>
              <a:rPr lang="en-US" altLang="ko-KR" dirty="0" err="1" smtClean="0"/>
              <a:t>Gurobal</a:t>
            </a:r>
            <a:r>
              <a:rPr lang="en-US" altLang="ko-KR" dirty="0" smtClean="0"/>
              <a:t> World </a:t>
            </a:r>
            <a:r>
              <a:rPr lang="ko-KR" altLang="en-US" dirty="0" smtClean="0"/>
              <a:t>출력하도록 작성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및 실행 버튼 클릭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49" y="2401985"/>
            <a:ext cx="7292975" cy="238654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3302000" y="2710680"/>
            <a:ext cx="325119" cy="252739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56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개발 환경 구축 </a:t>
            </a:r>
            <a:r>
              <a:rPr lang="en-US" altLang="ko-KR" sz="2400" dirty="0" smtClean="0"/>
              <a:t>(Eclipse IDE </a:t>
            </a:r>
            <a:r>
              <a:rPr lang="ko-KR" altLang="en-US" sz="2400" dirty="0" smtClean="0"/>
              <a:t>설치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730534" y="5736145"/>
            <a:ext cx="872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콘솔 출력 테스트 완료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20" y="1813560"/>
            <a:ext cx="6461760" cy="323088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5506990" y="4234680"/>
            <a:ext cx="1290050" cy="27636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18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JDK 1.0</a:t>
            </a:r>
            <a:r>
              <a:rPr lang="en-US" altLang="ko-KR" sz="1800" dirty="0" smtClean="0"/>
              <a:t> (1996.1)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JDK 1.1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(1997.2)</a:t>
            </a:r>
            <a:br>
              <a:rPr lang="en-US" altLang="ko-KR" sz="1800" dirty="0" smtClean="0"/>
            </a:br>
            <a:r>
              <a:rPr lang="en-US" altLang="ko-KR" sz="1800" dirty="0" smtClean="0"/>
              <a:t>- inner class, JavaBeans, RMI, </a:t>
            </a:r>
            <a:r>
              <a:rPr lang="ko-KR" altLang="en-US" sz="1800" dirty="0" err="1" smtClean="0"/>
              <a:t>리플렉션</a:t>
            </a:r>
            <a:r>
              <a:rPr lang="en-US" altLang="ko-KR" sz="1800" dirty="0" smtClean="0"/>
              <a:t>, Unicode </a:t>
            </a:r>
            <a:r>
              <a:rPr lang="ko-KR" altLang="en-US" sz="1800" dirty="0" smtClean="0"/>
              <a:t>지원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국제화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1.2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(1998.12)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strictfp</a:t>
            </a:r>
            <a:r>
              <a:rPr lang="en-US" altLang="ko-KR" sz="1800" dirty="0" smtClean="0"/>
              <a:t>, Swing GUI, JIT, Java Applet </a:t>
            </a:r>
            <a:r>
              <a:rPr lang="ko-KR" altLang="en-US" sz="1800" dirty="0" err="1" smtClean="0"/>
              <a:t>웹프라우저</a:t>
            </a:r>
            <a:r>
              <a:rPr lang="ko-KR" altLang="en-US" sz="1800" dirty="0" smtClean="0"/>
              <a:t> 플러그인</a:t>
            </a:r>
            <a:r>
              <a:rPr lang="en-US" altLang="ko-KR" sz="1800" dirty="0" smtClean="0"/>
              <a:t>, COBRA, Collections</a:t>
            </a:r>
            <a:br>
              <a:rPr lang="en-US" altLang="ko-KR" sz="1800" dirty="0" smtClean="0"/>
            </a:br>
            <a:r>
              <a:rPr lang="ko-KR" altLang="en-US" sz="1800" dirty="0" smtClean="0"/>
              <a:t>엔터프라이즈 서버 </a:t>
            </a:r>
            <a:r>
              <a:rPr lang="en-US" altLang="ko-KR" sz="1800" dirty="0" smtClean="0"/>
              <a:t>J2EE, </a:t>
            </a:r>
            <a:r>
              <a:rPr lang="ko-KR" altLang="en-US" sz="1800" dirty="0" smtClean="0"/>
              <a:t>모바일 응용 프로그램 </a:t>
            </a:r>
            <a:r>
              <a:rPr lang="en-US" altLang="ko-KR" sz="1800" dirty="0" smtClean="0"/>
              <a:t>J2ME, </a:t>
            </a:r>
            <a:r>
              <a:rPr lang="ko-KR" altLang="en-US" sz="1800" dirty="0" err="1" smtClean="0"/>
              <a:t>데스크탑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J2SE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1.3</a:t>
            </a:r>
            <a:r>
              <a:rPr lang="en-US" altLang="ko-KR" sz="1800" dirty="0" smtClean="0"/>
              <a:t> (2000.3)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dirty="0" err="1" smtClean="0"/>
              <a:t>HotSpot</a:t>
            </a:r>
            <a:r>
              <a:rPr lang="en-US" altLang="ko-KR" sz="1800" dirty="0" smtClean="0"/>
              <a:t> JVM, JNDI, JPDA, </a:t>
            </a:r>
            <a:r>
              <a:rPr lang="en-US" altLang="ko-KR" sz="1800" dirty="0" err="1" smtClean="0"/>
              <a:t>JavaSound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J2SE 1.4</a:t>
            </a:r>
            <a:r>
              <a:rPr lang="en-US" altLang="ko-KR" sz="1800" dirty="0" smtClean="0"/>
              <a:t> (2002.2)</a:t>
            </a:r>
            <a:br>
              <a:rPr lang="en-US" altLang="ko-KR" sz="1800" dirty="0" smtClean="0"/>
            </a:br>
            <a:r>
              <a:rPr lang="en-US" altLang="ko-KR" sz="1800" dirty="0" smtClean="0"/>
              <a:t>- assert, </a:t>
            </a:r>
            <a:r>
              <a:rPr lang="ko-KR" altLang="en-US" sz="1800" dirty="0" err="1" smtClean="0"/>
              <a:t>정규표현식</a:t>
            </a:r>
            <a:r>
              <a:rPr lang="en-US" altLang="ko-KR" sz="1800" dirty="0" smtClean="0"/>
              <a:t>, IPv6, Non-Blocking IO, XML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>, JCE, JSSE, JAAS, Java Web Start</a:t>
            </a:r>
            <a:br>
              <a:rPr lang="en-US" altLang="ko-KR" sz="1800" dirty="0" smtClean="0"/>
            </a:br>
            <a:endParaRPr lang="en-US" altLang="ko-KR" sz="1400" dirty="0"/>
          </a:p>
          <a:p>
            <a:r>
              <a:rPr lang="en-US" altLang="ko-KR" sz="1800" b="1" dirty="0"/>
              <a:t>J2SE 5</a:t>
            </a:r>
            <a:r>
              <a:rPr lang="en-US" altLang="ko-KR" sz="1800" dirty="0" smtClean="0"/>
              <a:t> (2004.9)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Generics, Annotation, Auto Boxing/Unboxing, Enumeration, </a:t>
            </a:r>
            <a:r>
              <a:rPr lang="ko-KR" altLang="en-US" sz="1800" dirty="0" err="1"/>
              <a:t>가변길이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파라미터</a:t>
            </a:r>
            <a:r>
              <a:rPr lang="en-US" altLang="ko-KR" sz="1800" dirty="0"/>
              <a:t>, Static Import, Concurrency 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java.util.Scanner</a:t>
            </a:r>
            <a:endParaRPr lang="en-US" altLang="ko-KR" sz="1800" dirty="0"/>
          </a:p>
          <a:p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역사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259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JVM </a:t>
            </a:r>
            <a:r>
              <a:rPr lang="ko-KR" altLang="en-US" sz="1800" dirty="0" err="1" smtClean="0"/>
              <a:t>핵심코드를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오픈소스화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(2006.11)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6</a:t>
            </a:r>
            <a:r>
              <a:rPr lang="en-US" altLang="ko-KR" sz="1800" dirty="0" smtClean="0"/>
              <a:t> (2006.12)</a:t>
            </a:r>
            <a:br>
              <a:rPr lang="en-US" altLang="ko-KR" sz="1800" dirty="0" smtClean="0"/>
            </a:br>
            <a:r>
              <a:rPr lang="en-US" altLang="ko-KR" sz="1800" dirty="0" smtClean="0"/>
              <a:t>- Scripting Language Support (Rhino JavaScript </a:t>
            </a:r>
            <a:r>
              <a:rPr lang="ko-KR" altLang="en-US" sz="1800" dirty="0" smtClean="0"/>
              <a:t>엔진</a:t>
            </a:r>
            <a:r>
              <a:rPr lang="en-US" altLang="ko-KR" sz="1800" dirty="0" smtClean="0"/>
              <a:t>), JDBC 4.0, </a:t>
            </a:r>
            <a:br>
              <a:rPr lang="en-US" altLang="ko-KR" sz="1800" dirty="0" smtClean="0"/>
            </a:br>
            <a:r>
              <a:rPr lang="en-US" altLang="ko-KR" sz="1800" dirty="0" smtClean="0"/>
              <a:t>Java Compiler </a:t>
            </a:r>
            <a:r>
              <a:rPr lang="en-US" altLang="ko-KR" sz="1800" dirty="0" err="1" smtClean="0"/>
              <a:t>Api</a:t>
            </a:r>
            <a:r>
              <a:rPr lang="en-US" altLang="ko-KR" sz="1800" dirty="0" smtClean="0"/>
              <a:t>, Pluggable </a:t>
            </a:r>
            <a:r>
              <a:rPr lang="en-US" altLang="ko-KR" sz="1800" dirty="0" err="1" smtClean="0"/>
              <a:t>Annotaion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Oracle</a:t>
            </a:r>
            <a:r>
              <a:rPr lang="ko-KR" altLang="en-US" sz="1800" dirty="0" smtClean="0"/>
              <a:t>이 </a:t>
            </a:r>
            <a:r>
              <a:rPr lang="en-US" altLang="ko-KR" sz="1800" dirty="0" smtClean="0"/>
              <a:t>SUN Microsystems </a:t>
            </a:r>
            <a:r>
              <a:rPr lang="ko-KR" altLang="en-US" sz="1800" dirty="0" smtClean="0"/>
              <a:t>인수 </a:t>
            </a:r>
            <a:r>
              <a:rPr lang="en-US" altLang="ko-KR" sz="1800" dirty="0" smtClean="0"/>
              <a:t>(2009~2010)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7</a:t>
            </a:r>
            <a:r>
              <a:rPr lang="en-US" altLang="ko-KR" sz="1800" dirty="0" smtClean="0"/>
              <a:t> (2011.7)</a:t>
            </a:r>
            <a:br>
              <a:rPr lang="en-US" altLang="ko-KR" sz="1800" dirty="0" smtClean="0"/>
            </a:br>
            <a:r>
              <a:rPr lang="en-US" altLang="ko-KR" sz="1800" dirty="0" smtClean="0"/>
              <a:t>- Dynamic Language </a:t>
            </a:r>
            <a:r>
              <a:rPr lang="ko-KR" altLang="en-US" sz="1800" dirty="0" smtClean="0"/>
              <a:t>지원</a:t>
            </a:r>
            <a:r>
              <a:rPr lang="en-US" altLang="ko-KR" sz="1800" dirty="0" smtClean="0"/>
              <a:t>, switch</a:t>
            </a:r>
            <a:r>
              <a:rPr lang="ko-KR" altLang="en-US" sz="1800" dirty="0" smtClean="0"/>
              <a:t>문에 문자열 사용</a:t>
            </a:r>
            <a:r>
              <a:rPr lang="en-US" altLang="ko-KR" sz="1800" dirty="0" smtClean="0"/>
              <a:t>, try </a:t>
            </a:r>
            <a:r>
              <a:rPr lang="ko-KR" altLang="en-US" sz="1800" dirty="0" smtClean="0"/>
              <a:t>문 자원관리</a:t>
            </a:r>
            <a:r>
              <a:rPr lang="en-US" altLang="ko-KR" sz="1800" dirty="0" smtClean="0"/>
              <a:t>, Diamond Operator &lt;&gt;, FILE NIO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8</a:t>
            </a:r>
            <a:r>
              <a:rPr lang="en-US" altLang="ko-KR" sz="1800" dirty="0" smtClean="0"/>
              <a:t> (2014.3)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b="1" dirty="0"/>
              <a:t>LTS </a:t>
            </a:r>
            <a:r>
              <a:rPr lang="ko-KR" altLang="en-US" sz="1800" b="1" dirty="0"/>
              <a:t>버전</a:t>
            </a:r>
            <a:r>
              <a:rPr lang="en-US" altLang="ko-KR" sz="1800" dirty="0"/>
              <a:t>, </a:t>
            </a:r>
            <a:r>
              <a:rPr lang="en-US" altLang="ko-KR" sz="1800" dirty="0" smtClean="0"/>
              <a:t>Lambda Expression, </a:t>
            </a:r>
            <a:r>
              <a:rPr lang="en-US" altLang="ko-KR" sz="1800" dirty="0" err="1" smtClean="0"/>
              <a:t>Nashor</a:t>
            </a:r>
            <a:r>
              <a:rPr lang="en-US" altLang="ko-KR" sz="1800" dirty="0" smtClean="0"/>
              <a:t> JavaScript </a:t>
            </a:r>
            <a:r>
              <a:rPr lang="ko-KR" altLang="en-US" sz="1800" dirty="0" smtClean="0"/>
              <a:t>엔진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Annotaion</a:t>
            </a:r>
            <a:r>
              <a:rPr lang="en-US" altLang="ko-KR" sz="1800" dirty="0" smtClean="0"/>
              <a:t> on Java Types, Unsigned Integer </a:t>
            </a:r>
            <a:r>
              <a:rPr lang="ko-KR" altLang="en-US" sz="1800" dirty="0" smtClean="0"/>
              <a:t>계산</a:t>
            </a:r>
            <a:r>
              <a:rPr lang="en-US" altLang="ko-KR" sz="1800" dirty="0" smtClean="0"/>
              <a:t>, Repeating Annotation, </a:t>
            </a:r>
            <a:r>
              <a:rPr lang="en-US" altLang="ko-KR" sz="1800" dirty="0" err="1" smtClean="0"/>
              <a:t>JodaTime</a:t>
            </a:r>
            <a:r>
              <a:rPr lang="en-US" altLang="ko-KR" sz="1800" dirty="0" smtClean="0"/>
              <a:t>, Static Link JNI Library, Interface Default Method, String </a:t>
            </a:r>
            <a:r>
              <a:rPr lang="en-US" altLang="ko-KR" sz="1800" dirty="0" err="1" smtClean="0"/>
              <a:t>Api</a:t>
            </a:r>
            <a:endParaRPr lang="en-US" altLang="ko-KR" sz="1400" b="1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역사</a:t>
            </a:r>
          </a:p>
        </p:txBody>
      </p:sp>
    </p:spTree>
    <p:extLst>
      <p:ext uri="{BB962C8B-B14F-4D97-AF65-F5344CB8AC3E}">
        <p14:creationId xmlns:p14="http://schemas.microsoft.com/office/powerpoint/2010/main" val="362949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태동</a:t>
            </a:r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9806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사 에서 </a:t>
            </a:r>
            <a:r>
              <a:rPr lang="en-US" altLang="ko-KR" sz="1800" dirty="0" smtClean="0"/>
              <a:t>1991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James Gosling </a:t>
            </a:r>
            <a:r>
              <a:rPr lang="ko-KR" altLang="en-US" sz="1800" dirty="0" smtClean="0"/>
              <a:t>을 중심으로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가전제품에 사용할 소프트웨어</a:t>
            </a:r>
            <a:r>
              <a:rPr lang="ko-KR" altLang="en-US" sz="1800" dirty="0" smtClean="0"/>
              <a:t>를 개발하는 중 기존 프로그램들은 플랫폼간 호환성이 없어 소스를 수정하거나 다시 컴파일해야하는 단점에 직면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임베디드</a:t>
            </a:r>
            <a:r>
              <a:rPr lang="ko-KR" altLang="en-US" sz="1800" dirty="0" smtClean="0"/>
              <a:t> 시스템에 걸맞게 적은 메모리를 사용하면서 다양한 플랫폼을 지원하는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플랫폼 독립적인 특성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(platform independent) </a:t>
            </a:r>
            <a:r>
              <a:rPr lang="ko-KR" altLang="en-US" sz="1800" dirty="0" smtClean="0"/>
              <a:t>을 가진 기술이 필요했음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WORA (Write Once, Run Anywhere)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핵심가치로 둔 </a:t>
            </a:r>
            <a:r>
              <a:rPr lang="en-US" altLang="ko-KR" sz="1800" dirty="0" smtClean="0"/>
              <a:t>oak </a:t>
            </a:r>
            <a:r>
              <a:rPr lang="ko-KR" altLang="en-US" sz="1800" dirty="0" smtClean="0"/>
              <a:t>언어 개발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웹 역시 위 특성을 필요로 했기때문에 </a:t>
            </a:r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oak</a:t>
            </a:r>
            <a:r>
              <a:rPr lang="ko-KR" altLang="en-US" sz="1800" dirty="0" smtClean="0"/>
              <a:t>를 인터넷 환경에 맞게 발전시켜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1995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년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Java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언어를 발표</a:t>
            </a:r>
            <a:endParaRPr lang="en-US" altLang="ko-KR" sz="1800" dirty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가장 많이 이용되는 </a:t>
            </a:r>
            <a:r>
              <a:rPr lang="en-US" altLang="ko-KR" sz="1800" dirty="0" smtClean="0"/>
              <a:t>Netscape </a:t>
            </a:r>
            <a:r>
              <a:rPr lang="ko-KR" altLang="en-US" sz="1800" dirty="0" smtClean="0"/>
              <a:t>브라우저에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가 탑재되며 급격히 발전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3797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419224"/>
            <a:ext cx="10515600" cy="5133975"/>
          </a:xfrm>
        </p:spPr>
        <p:txBody>
          <a:bodyPr>
            <a:normAutofit lnSpcReduction="10000"/>
          </a:bodyPr>
          <a:lstStyle/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9</a:t>
            </a:r>
            <a:r>
              <a:rPr lang="en-US" altLang="ko-KR" sz="1800" dirty="0"/>
              <a:t> (2017.9)</a:t>
            </a:r>
            <a:br>
              <a:rPr lang="en-US" altLang="ko-KR" sz="1800" dirty="0"/>
            </a:br>
            <a:r>
              <a:rPr lang="en-US" altLang="ko-KR" sz="1800" dirty="0"/>
              <a:t>- Jigsaw </a:t>
            </a:r>
            <a:r>
              <a:rPr lang="ko-KR" altLang="en-US" sz="1800" dirty="0"/>
              <a:t>기반 </a:t>
            </a:r>
            <a:r>
              <a:rPr lang="en-US" altLang="ko-KR" sz="1800" dirty="0"/>
              <a:t>Runtime </a:t>
            </a:r>
            <a:r>
              <a:rPr lang="ko-KR" altLang="en-US" sz="1800" dirty="0"/>
              <a:t>모듈화 </a:t>
            </a:r>
            <a:r>
              <a:rPr lang="en-US" altLang="ko-KR" sz="1800" dirty="0"/>
              <a:t>(</a:t>
            </a:r>
            <a:r>
              <a:rPr lang="ko-KR" altLang="en-US" sz="1800" dirty="0"/>
              <a:t>하위 호환성에 문제 발생</a:t>
            </a:r>
            <a:r>
              <a:rPr lang="en-US" altLang="ko-KR" sz="1800" dirty="0"/>
              <a:t>), </a:t>
            </a:r>
            <a:r>
              <a:rPr lang="en-US" altLang="ko-KR" sz="1800" dirty="0" err="1"/>
              <a:t>Jshell</a:t>
            </a:r>
            <a:r>
              <a:rPr lang="en-US" altLang="ko-KR" sz="1800" dirty="0"/>
              <a:t>, HTTP/2, private Interface Method, Java Applet </a:t>
            </a:r>
            <a:r>
              <a:rPr lang="ko-KR" altLang="en-US" sz="1800" dirty="0"/>
              <a:t>지원 </a:t>
            </a:r>
            <a:r>
              <a:rPr lang="ko-KR" altLang="en-US" sz="1800" dirty="0" smtClean="0"/>
              <a:t>종료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</a:t>
            </a:r>
            <a:r>
              <a:rPr lang="en-US" altLang="ko-KR" sz="1800" b="1" dirty="0"/>
              <a:t>SE 10</a:t>
            </a:r>
            <a:r>
              <a:rPr lang="en-US" altLang="ko-KR" sz="1800" dirty="0"/>
              <a:t> (2018.3)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en-US" altLang="ko-KR" sz="1800" dirty="0" err="1"/>
              <a:t>var</a:t>
            </a:r>
            <a:r>
              <a:rPr lang="en-US" altLang="ko-KR" sz="1800" dirty="0"/>
              <a:t> </a:t>
            </a:r>
            <a:r>
              <a:rPr lang="ko-KR" altLang="en-US" sz="1800" dirty="0" err="1"/>
              <a:t>예약어를</a:t>
            </a:r>
            <a:r>
              <a:rPr lang="ko-KR" altLang="en-US" sz="1800" dirty="0"/>
              <a:t> 이용한 지역변수 타입 추론</a:t>
            </a:r>
            <a:r>
              <a:rPr lang="en-US" altLang="ko-KR" sz="1800" dirty="0"/>
              <a:t>, </a:t>
            </a:r>
            <a:r>
              <a:rPr lang="ko-KR" altLang="en-US" sz="1800" dirty="0"/>
              <a:t>병렬 처리 </a:t>
            </a:r>
            <a:r>
              <a:rPr lang="en-US" altLang="ko-KR" sz="1800" dirty="0" err="1"/>
              <a:t>gc</a:t>
            </a:r>
            <a:r>
              <a:rPr lang="en-US" altLang="ko-KR" sz="1800" dirty="0"/>
              <a:t>, </a:t>
            </a:r>
            <a:r>
              <a:rPr lang="ko-KR" altLang="en-US" sz="1800" dirty="0"/>
              <a:t>개별 스레드로 분리된 </a:t>
            </a:r>
            <a:r>
              <a:rPr lang="en-US" altLang="ko-KR" sz="1800" dirty="0"/>
              <a:t>stop-the-world, JVM </a:t>
            </a:r>
            <a:r>
              <a:rPr lang="ko-KR" altLang="en-US" sz="1800" dirty="0" err="1"/>
              <a:t>힙영역을</a:t>
            </a:r>
            <a:r>
              <a:rPr lang="ko-KR" altLang="en-US" sz="1800" dirty="0"/>
              <a:t> 시스템 메모리 외의 공간에 할당 가능</a:t>
            </a:r>
            <a:r>
              <a:rPr lang="en-US" altLang="ko-KR" sz="1800" dirty="0"/>
              <a:t>, deprecated </a:t>
            </a:r>
            <a:r>
              <a:rPr lang="ko-KR" altLang="en-US" sz="1800" dirty="0"/>
              <a:t>처리된 </a:t>
            </a:r>
            <a:r>
              <a:rPr lang="en-US" altLang="ko-KR" sz="1800" dirty="0" err="1"/>
              <a:t>api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삭제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400" dirty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Java </a:t>
            </a:r>
            <a:r>
              <a:rPr lang="en-US" altLang="ko-KR" sz="1800" b="1" dirty="0">
                <a:solidFill>
                  <a:schemeClr val="accent5"/>
                </a:solidFill>
              </a:rPr>
              <a:t>SE </a:t>
            </a:r>
            <a:r>
              <a:rPr lang="en-US" altLang="ko-KR" sz="1800" b="1" dirty="0" smtClean="0">
                <a:solidFill>
                  <a:schemeClr val="accent5"/>
                </a:solidFill>
              </a:rPr>
              <a:t>11</a:t>
            </a:r>
            <a:r>
              <a:rPr lang="en-US" altLang="ko-KR" sz="1800" dirty="0" smtClean="0"/>
              <a:t> (2018.9)</a:t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en-US" altLang="ko-KR" sz="1800" b="1" dirty="0"/>
              <a:t>LTS </a:t>
            </a:r>
            <a:r>
              <a:rPr lang="ko-KR" altLang="en-US" sz="1800" b="1" dirty="0" smtClean="0"/>
              <a:t>버전</a:t>
            </a:r>
            <a:r>
              <a:rPr lang="en-US" altLang="ko-KR" sz="1800" dirty="0" smtClean="0"/>
              <a:t>, Java </a:t>
            </a:r>
            <a:r>
              <a:rPr lang="en-US" altLang="ko-KR" sz="1800" dirty="0"/>
              <a:t>EE </a:t>
            </a:r>
            <a:r>
              <a:rPr lang="ko-KR" altLang="en-US" sz="1800" dirty="0"/>
              <a:t>삭제</a:t>
            </a:r>
            <a:r>
              <a:rPr lang="en-US" altLang="ko-KR" sz="1800" dirty="0"/>
              <a:t>, JavaFX </a:t>
            </a:r>
            <a:r>
              <a:rPr lang="ko-KR" altLang="en-US" sz="1800" dirty="0"/>
              <a:t>별도 모듈로 분리</a:t>
            </a:r>
            <a:r>
              <a:rPr lang="en-US" altLang="ko-KR" sz="1800" dirty="0"/>
              <a:t>, HTTP </a:t>
            </a:r>
            <a:r>
              <a:rPr lang="ko-KR" altLang="en-US" sz="1800" dirty="0"/>
              <a:t>클라이언트 표준화</a:t>
            </a:r>
            <a:r>
              <a:rPr lang="en-US" altLang="ko-KR" sz="1800" dirty="0"/>
              <a:t>, </a:t>
            </a:r>
            <a:r>
              <a:rPr lang="en-US" altLang="ko-KR" sz="1800" dirty="0" err="1"/>
              <a:t>OracleJDK</a:t>
            </a:r>
            <a:r>
              <a:rPr lang="en-US" altLang="ko-KR" sz="1800" dirty="0"/>
              <a:t> </a:t>
            </a:r>
            <a:r>
              <a:rPr lang="ko-KR" altLang="en-US" sz="1800" dirty="0" err="1"/>
              <a:t>구독형</a:t>
            </a:r>
            <a:r>
              <a:rPr lang="ko-KR" altLang="en-US" sz="1800" dirty="0"/>
              <a:t> 유료 모델 전환</a:t>
            </a:r>
            <a:r>
              <a:rPr lang="en-US" altLang="ko-KR" sz="1800" dirty="0"/>
              <a:t>. </a:t>
            </a:r>
            <a:r>
              <a:rPr lang="en-US" altLang="ko-KR" sz="1800" dirty="0" err="1"/>
              <a:t>OracleJDK</a:t>
            </a:r>
            <a:r>
              <a:rPr lang="en-US" altLang="ko-KR" sz="1800" dirty="0"/>
              <a:t> </a:t>
            </a:r>
            <a:r>
              <a:rPr lang="ko-KR" altLang="en-US" sz="1800" dirty="0"/>
              <a:t>독점 기능이 </a:t>
            </a:r>
            <a:r>
              <a:rPr lang="en-US" altLang="ko-KR" sz="1800" dirty="0" err="1"/>
              <a:t>OpenJDK</a:t>
            </a:r>
            <a:r>
              <a:rPr lang="ko-KR" altLang="en-US" sz="1800" dirty="0"/>
              <a:t>로 이식 </a:t>
            </a:r>
            <a:r>
              <a:rPr lang="en-US" altLang="ko-KR" sz="1800" dirty="0"/>
              <a:t>(</a:t>
            </a:r>
            <a:r>
              <a:rPr lang="ko-KR" altLang="en-US" sz="1800" dirty="0"/>
              <a:t>완전 동일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/>
              <a:t>Java SE </a:t>
            </a:r>
            <a:r>
              <a:rPr lang="en-US" altLang="ko-KR" sz="1800" b="1" dirty="0" smtClean="0"/>
              <a:t>12</a:t>
            </a:r>
            <a:r>
              <a:rPr lang="en-US" altLang="ko-KR" sz="1800" dirty="0" smtClean="0"/>
              <a:t> (2019.3)</a:t>
            </a:r>
            <a:br>
              <a:rPr lang="en-US" altLang="ko-KR" sz="1800" dirty="0" smtClean="0"/>
            </a:br>
            <a:r>
              <a:rPr lang="en-US" altLang="ko-KR" sz="1800" dirty="0" smtClean="0"/>
              <a:t>- switch </a:t>
            </a:r>
            <a:r>
              <a:rPr lang="ko-KR" altLang="en-US" sz="1800" dirty="0" smtClean="0"/>
              <a:t>문 확장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gc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개선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마이크로 벤치마크 툴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SE 13</a:t>
            </a:r>
            <a:r>
              <a:rPr lang="en-US" altLang="ko-KR" sz="1800" dirty="0" smtClean="0"/>
              <a:t> (2019.9)</a:t>
            </a:r>
            <a:br>
              <a:rPr lang="en-US" altLang="ko-KR" sz="1800" dirty="0" smtClean="0"/>
            </a:br>
            <a:r>
              <a:rPr lang="en-US" altLang="ko-KR" sz="1800" dirty="0" smtClean="0"/>
              <a:t>- switch </a:t>
            </a:r>
            <a:r>
              <a:rPr lang="ko-KR" altLang="en-US" sz="1800" dirty="0" smtClean="0"/>
              <a:t>문 개선 </a:t>
            </a:r>
            <a:r>
              <a:rPr lang="en-US" altLang="ko-KR" sz="1800" dirty="0" smtClean="0"/>
              <a:t>(yield </a:t>
            </a:r>
            <a:r>
              <a:rPr lang="ko-KR" altLang="en-US" sz="1800" dirty="0" err="1" smtClean="0"/>
              <a:t>예약어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/>
              <a:t>Java SE 14</a:t>
            </a:r>
            <a:r>
              <a:rPr lang="en-US" altLang="ko-KR" sz="1800" dirty="0" smtClean="0"/>
              <a:t> (2020.3)</a:t>
            </a:r>
            <a:endParaRPr lang="en-US" altLang="ko-KR" sz="1400" dirty="0" smtClean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역사</a:t>
            </a:r>
          </a:p>
        </p:txBody>
      </p:sp>
    </p:spTree>
    <p:extLst>
      <p:ext uri="{BB962C8B-B14F-4D97-AF65-F5344CB8AC3E}">
        <p14:creationId xmlns:p14="http://schemas.microsoft.com/office/powerpoint/2010/main" val="36302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sz="1800" dirty="0" smtClean="0"/>
              <a:t>객체 지향 언어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/>
              <a:t>클래스 계층구조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상속성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 err="1"/>
              <a:t>다중상속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지원안함</a:t>
            </a:r>
            <a:r>
              <a:rPr lang="en-US" altLang="ko-KR" sz="1800" dirty="0"/>
              <a:t>), </a:t>
            </a:r>
            <a:r>
              <a:rPr lang="ko-KR" altLang="en-US" sz="1800" dirty="0" err="1"/>
              <a:t>다형성</a:t>
            </a:r>
            <a:r>
              <a:rPr lang="en-US" altLang="ko-KR" sz="1800" dirty="0"/>
              <a:t>, </a:t>
            </a:r>
            <a:r>
              <a:rPr lang="ko-KR" altLang="en-US" sz="1800" dirty="0"/>
              <a:t>캡슐화 지원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지역 변수나 메서드를 반드시 </a:t>
            </a:r>
            <a:r>
              <a:rPr lang="ko-KR" altLang="en-US" sz="1800" dirty="0" err="1"/>
              <a:t>클래스내에</a:t>
            </a:r>
            <a:r>
              <a:rPr lang="ko-KR" altLang="en-US" sz="1800" dirty="0"/>
              <a:t> 구현한다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클래스에 속하지 않은 변수나 메서드는 있을 수 없음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endParaRPr lang="en-US" altLang="ko-KR" sz="1800" dirty="0" smtClean="0"/>
          </a:p>
          <a:p>
            <a:pPr marL="342900" indent="-342900">
              <a:buAutoNum type="arabicPeriod"/>
            </a:pPr>
            <a:r>
              <a:rPr lang="ko-KR" altLang="en-US" sz="1800" dirty="0" err="1" smtClean="0"/>
              <a:t>멀티스레드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OS</a:t>
            </a:r>
            <a:r>
              <a:rPr lang="ko-KR" altLang="en-US" sz="1800" dirty="0" smtClean="0"/>
              <a:t>의 도움 없이 </a:t>
            </a:r>
            <a:r>
              <a:rPr lang="en-US" altLang="ko-KR" sz="1800" dirty="0" smtClean="0"/>
              <a:t>java </a:t>
            </a:r>
            <a:r>
              <a:rPr lang="ko-KR" altLang="en-US" sz="1800" dirty="0" smtClean="0"/>
              <a:t>프로그램에서 멀티스레드를 동시에 실행할 수 있음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342900" indent="-342900">
              <a:buAutoNum type="arabicPeriod"/>
            </a:pPr>
            <a:r>
              <a:rPr lang="ko-KR" altLang="en-US" sz="1800" dirty="0" smtClean="0"/>
              <a:t>플랫폼 독립적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err="1" smtClean="0"/>
              <a:t>머신에</a:t>
            </a:r>
            <a:r>
              <a:rPr lang="ko-KR" altLang="en-US" sz="1800" dirty="0" smtClean="0"/>
              <a:t> 종속되지 않는 독립적인 </a:t>
            </a:r>
            <a:r>
              <a:rPr lang="en-US" altLang="ko-KR" sz="1800" dirty="0" smtClean="0"/>
              <a:t>Byte Code</a:t>
            </a:r>
            <a:r>
              <a:rPr lang="ko-KR" altLang="en-US" sz="1800" dirty="0" smtClean="0"/>
              <a:t>로 컴파일해 </a:t>
            </a:r>
            <a:r>
              <a:rPr lang="ko-KR" altLang="en-US" sz="1800" dirty="0" err="1" smtClean="0"/>
              <a:t>머신의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JVM</a:t>
            </a:r>
            <a:r>
              <a:rPr lang="ko-KR" altLang="en-US" sz="1800" dirty="0" smtClean="0"/>
              <a:t>이 실행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7383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542801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ko-KR" altLang="en-US" sz="1800" dirty="0"/>
              <a:t>소스 파일</a:t>
            </a:r>
            <a:r>
              <a:rPr lang="en-US" altLang="ko-KR" sz="1800" dirty="0"/>
              <a:t>(.java), </a:t>
            </a:r>
            <a:r>
              <a:rPr lang="ko-KR" altLang="en-US" sz="1800" dirty="0"/>
              <a:t>클래스 파일</a:t>
            </a:r>
            <a:r>
              <a:rPr lang="en-US" altLang="ko-KR" sz="1800" dirty="0"/>
              <a:t>(.class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/>
              <a:t>하나의 소스 파일</a:t>
            </a:r>
            <a:r>
              <a:rPr lang="en-US" altLang="ko-KR" sz="1800" dirty="0"/>
              <a:t>(.java) </a:t>
            </a:r>
            <a:r>
              <a:rPr lang="ko-KR" altLang="en-US" sz="1800" dirty="0"/>
              <a:t>에는 여러 개의 클래스를 작성할 수 있지만</a:t>
            </a:r>
            <a:r>
              <a:rPr lang="en-US" altLang="ko-KR" sz="1800" dirty="0"/>
              <a:t>, </a:t>
            </a:r>
            <a:r>
              <a:rPr lang="ko-KR" altLang="en-US" sz="1800" dirty="0"/>
              <a:t>하나의 클래스 파일</a:t>
            </a:r>
            <a:r>
              <a:rPr lang="en-US" altLang="ko-KR" sz="1800" dirty="0"/>
              <a:t>(.class) </a:t>
            </a:r>
            <a:r>
              <a:rPr lang="ko-KR" altLang="en-US" sz="1800" dirty="0"/>
              <a:t>에는 반드시 하나의 </a:t>
            </a:r>
            <a:r>
              <a:rPr lang="ko-KR" altLang="en-US" sz="1800" dirty="0" err="1"/>
              <a:t>컴파일된</a:t>
            </a:r>
            <a:r>
              <a:rPr lang="ko-KR" altLang="en-US" sz="1800" dirty="0"/>
              <a:t> 자바 클래스만이 포함된다</a:t>
            </a:r>
            <a:r>
              <a:rPr lang="en-US" altLang="ko-KR" sz="1800" dirty="0"/>
              <a:t>. (</a:t>
            </a:r>
            <a:r>
              <a:rPr lang="ko-KR" altLang="en-US" sz="1800" dirty="0"/>
              <a:t>내부 클래스 </a:t>
            </a:r>
            <a:r>
              <a:rPr lang="en-US" altLang="ko-KR" sz="1800" dirty="0"/>
              <a:t>$</a:t>
            </a:r>
            <a:r>
              <a:rPr lang="ko-KR" altLang="en-US" sz="1800" dirty="0"/>
              <a:t>으로 구분</a:t>
            </a:r>
            <a:r>
              <a:rPr lang="en-US" altLang="ko-KR" sz="1800" dirty="0"/>
              <a:t>)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하나의 소스 파일</a:t>
            </a:r>
            <a:r>
              <a:rPr lang="en-US" altLang="ko-KR" sz="1800" dirty="0"/>
              <a:t>(.java) </a:t>
            </a:r>
            <a:r>
              <a:rPr lang="ko-KR" altLang="en-US" sz="1800" dirty="0"/>
              <a:t>에는 오직 한 클래스만 </a:t>
            </a:r>
            <a:r>
              <a:rPr lang="en-US" altLang="ko-KR" sz="1800" dirty="0"/>
              <a:t>public </a:t>
            </a:r>
            <a:r>
              <a:rPr lang="ko-KR" altLang="en-US" sz="1800" dirty="0"/>
              <a:t>으로 선언할 수 있다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소스파일 </a:t>
            </a:r>
            <a:r>
              <a:rPr lang="en-US" altLang="ko-KR" sz="1800" dirty="0"/>
              <a:t>(.java) </a:t>
            </a:r>
            <a:r>
              <a:rPr lang="ko-KR" altLang="en-US" sz="1800" dirty="0"/>
              <a:t>이름과 작성된 </a:t>
            </a:r>
            <a:r>
              <a:rPr lang="en-US" altLang="ko-KR" sz="1800" dirty="0"/>
              <a:t>public </a:t>
            </a:r>
            <a:r>
              <a:rPr lang="ko-KR" altLang="en-US" sz="1800" dirty="0"/>
              <a:t>클래스 이름은 동일해야한다</a:t>
            </a:r>
            <a:r>
              <a:rPr lang="en-US" altLang="ko-KR" sz="1800" dirty="0"/>
              <a:t>.</a:t>
            </a:r>
            <a:endParaRPr lang="en-US" altLang="ko-KR" sz="1400" dirty="0"/>
          </a:p>
        </p:txBody>
      </p:sp>
      <p:sp>
        <p:nvSpPr>
          <p:cNvPr id="9" name="직사각형 8"/>
          <p:cNvSpPr/>
          <p:nvPr/>
        </p:nvSpPr>
        <p:spPr>
          <a:xfrm>
            <a:off x="1316991" y="3201483"/>
            <a:ext cx="2409823" cy="304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12240" y="3293240"/>
            <a:ext cx="23145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public class A {</a:t>
            </a:r>
            <a:br>
              <a:rPr lang="en-US" altLang="ko-KR" dirty="0" smtClean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class B {</a:t>
            </a:r>
            <a:br>
              <a:rPr lang="en-US" altLang="ko-KR" dirty="0" smtClean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br>
              <a:rPr lang="en-US" altLang="ko-KR" dirty="0" smtClean="0"/>
            </a:br>
            <a:r>
              <a:rPr lang="en-US" altLang="ko-KR" dirty="0" smtClean="0"/>
              <a:t>class C {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    …</a:t>
            </a:r>
            <a:br>
              <a:rPr lang="en-US" altLang="ko-KR" dirty="0" smtClean="0"/>
            </a:br>
            <a:r>
              <a:rPr lang="en-US" altLang="ko-KR" dirty="0" smtClean="0"/>
              <a:t>    class D{…}</a:t>
            </a:r>
            <a:br>
              <a:rPr lang="en-US" altLang="ko-KR" dirty="0" smtClean="0"/>
            </a:br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74167" y="6248916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A.java</a:t>
            </a:r>
            <a:endParaRPr lang="ko-KR" altLang="en-US" dirty="0"/>
          </a:p>
        </p:txBody>
      </p:sp>
      <p:cxnSp>
        <p:nvCxnSpPr>
          <p:cNvPr id="13" name="직선 화살표 연결선 12"/>
          <p:cNvCxnSpPr>
            <a:stCxn id="11" idx="3"/>
          </p:cNvCxnSpPr>
          <p:nvPr/>
        </p:nvCxnSpPr>
        <p:spPr>
          <a:xfrm flipV="1">
            <a:off x="3726815" y="4715748"/>
            <a:ext cx="1725927" cy="8653"/>
          </a:xfrm>
          <a:prstGeom prst="straightConnector1">
            <a:avLst/>
          </a:prstGeom>
          <a:ln w="2286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43313" y="4254659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Compile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271138" y="3718470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005829" y="4366963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A.class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370196" y="3830370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101100…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271138" y="4952733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005829" y="5601226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B</a:t>
            </a:r>
            <a:r>
              <a:rPr lang="en-US" altLang="ko-KR" dirty="0" err="1" smtClean="0"/>
              <a:t>.class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70196" y="5064633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100110…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8072124" y="3718470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806815" y="4366963"/>
            <a:ext cx="94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</a:t>
            </a:r>
            <a:r>
              <a:rPr lang="en-US" altLang="ko-KR" dirty="0" err="1" smtClean="0"/>
              <a:t>.class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71182" y="3830370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101110…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8072124" y="4952733"/>
            <a:ext cx="2409823" cy="6299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658863" y="5601226"/>
            <a:ext cx="1236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C$D.class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71182" y="5064633"/>
            <a:ext cx="2211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101111… </a:t>
            </a:r>
            <a:r>
              <a:rPr lang="en-US" altLang="ko-KR" dirty="0" err="1" smtClean="0"/>
              <a:t>ByteCode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91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Java</a:t>
            </a:r>
            <a:r>
              <a:rPr lang="ko-KR" altLang="en-US" sz="2400" dirty="0"/>
              <a:t>의 </a:t>
            </a:r>
            <a:r>
              <a:rPr lang="ko-KR" altLang="en-US" sz="2400" dirty="0" smtClean="0"/>
              <a:t>특징</a:t>
            </a:r>
            <a:endParaRPr lang="ko-KR" altLang="en-US" sz="2400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ko-KR" altLang="en-US" sz="1800" dirty="0" smtClean="0"/>
              <a:t>실행 모듈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java </a:t>
            </a:r>
            <a:r>
              <a:rPr lang="ko-KR" altLang="en-US" sz="1800" dirty="0" smtClean="0"/>
              <a:t>프로그램은 </a:t>
            </a:r>
            <a:r>
              <a:rPr lang="en-US" altLang="ko-KR" sz="1800" dirty="0" smtClean="0"/>
              <a:t>1</a:t>
            </a:r>
            <a:r>
              <a:rPr lang="ko-KR" altLang="en-US" sz="1800" dirty="0" smtClean="0"/>
              <a:t>개 또는 </a:t>
            </a:r>
            <a:r>
              <a:rPr lang="en-US" altLang="ko-KR" sz="1800" dirty="0" smtClean="0"/>
              <a:t>N</a:t>
            </a:r>
            <a:r>
              <a:rPr lang="ko-KR" altLang="en-US" sz="1800" dirty="0" smtClean="0"/>
              <a:t>개의 </a:t>
            </a:r>
            <a:r>
              <a:rPr lang="ko-KR" altLang="en-US" sz="1800" dirty="0" err="1" smtClean="0"/>
              <a:t>클래스파일</a:t>
            </a:r>
            <a:r>
              <a:rPr lang="en-US" altLang="ko-KR" sz="1800" dirty="0" smtClean="0"/>
              <a:t>(.class) </a:t>
            </a:r>
            <a:r>
              <a:rPr lang="ko-KR" altLang="en-US" sz="1800" dirty="0" smtClean="0"/>
              <a:t>로 구성된다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- N</a:t>
            </a:r>
            <a:r>
              <a:rPr lang="ko-KR" altLang="en-US" sz="1800" dirty="0" smtClean="0"/>
              <a:t>개의 </a:t>
            </a:r>
            <a:r>
              <a:rPr lang="ko-KR" altLang="en-US" sz="1800" dirty="0" err="1" smtClean="0"/>
              <a:t>클래스파일</a:t>
            </a:r>
            <a:r>
              <a:rPr lang="en-US" altLang="ko-KR" sz="1800" dirty="0" smtClean="0"/>
              <a:t>(.class) </a:t>
            </a:r>
            <a:r>
              <a:rPr lang="ko-KR" altLang="en-US" sz="1800" dirty="0" smtClean="0"/>
              <a:t>을 </a:t>
            </a:r>
            <a:r>
              <a:rPr lang="en-US" altLang="ko-KR" sz="1800" dirty="0" smtClean="0"/>
              <a:t>jar </a:t>
            </a:r>
            <a:r>
              <a:rPr lang="ko-KR" altLang="en-US" sz="1800" dirty="0" smtClean="0"/>
              <a:t>형태로 압축해 배포 및 실행이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- java </a:t>
            </a:r>
            <a:r>
              <a:rPr lang="ko-KR" altLang="en-US" sz="1800" dirty="0" smtClean="0"/>
              <a:t>프로그램의 실행은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메서드에서 시작된다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하나의 클래스 파일에 여러 개의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메서드가 있을 수 없다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다만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다수의 클래스 파일이 각각 </a:t>
            </a:r>
            <a:r>
              <a:rPr lang="en-US" altLang="ko-KR" sz="1800" dirty="0" smtClean="0"/>
              <a:t>main() </a:t>
            </a:r>
            <a:r>
              <a:rPr lang="ko-KR" altLang="en-US" sz="1800" dirty="0" smtClean="0"/>
              <a:t>메서드를 가질 수 있다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pPr marL="342900" indent="-342900">
              <a:buFont typeface="+mj-lt"/>
              <a:buAutoNum type="arabicPeriod" startAt="5"/>
            </a:pPr>
            <a:r>
              <a:rPr lang="ko-KR" altLang="en-US" sz="1800" dirty="0" smtClean="0"/>
              <a:t>패키지 시스템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서로 관련 있는 클래스를 패키지로 묶어 관리한다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391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데이터 타입</a:t>
            </a:r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3305126" y="1825625"/>
            <a:ext cx="2656840" cy="2827655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Primitive Type</a:t>
            </a:r>
          </a:p>
          <a:p>
            <a:pPr lvl="1"/>
            <a:r>
              <a:rPr lang="en-US" altLang="ko-KR" sz="1400" dirty="0" err="1" smtClean="0"/>
              <a:t>boolean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char</a:t>
            </a:r>
          </a:p>
          <a:p>
            <a:pPr lvl="1"/>
            <a:r>
              <a:rPr lang="en-US" altLang="ko-KR" sz="1400" dirty="0" smtClean="0"/>
              <a:t>byte</a:t>
            </a:r>
          </a:p>
          <a:p>
            <a:pPr lvl="1"/>
            <a:r>
              <a:rPr lang="en-US" altLang="ko-KR" sz="1400" dirty="0" smtClean="0"/>
              <a:t>short</a:t>
            </a:r>
          </a:p>
          <a:p>
            <a:pPr lvl="1"/>
            <a:r>
              <a:rPr lang="en-US" altLang="ko-KR" sz="1400" dirty="0" err="1" smtClean="0"/>
              <a:t>int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long</a:t>
            </a:r>
          </a:p>
          <a:p>
            <a:pPr lvl="1"/>
            <a:r>
              <a:rPr lang="en-US" altLang="ko-KR" sz="1400" dirty="0" smtClean="0"/>
              <a:t>float</a:t>
            </a:r>
          </a:p>
          <a:p>
            <a:pPr lvl="1"/>
            <a:r>
              <a:rPr lang="en-US" altLang="ko-KR" sz="1400" dirty="0" smtClean="0"/>
              <a:t>double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80313" y="5355481"/>
            <a:ext cx="61220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IDE </a:t>
            </a:r>
            <a:r>
              <a:rPr lang="ko-KR" altLang="en-US" dirty="0" smtClean="0"/>
              <a:t>없이 간단히 테스트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>
                <a:hlinkClick r:id="rId3"/>
              </a:rPr>
              <a:t>https://www.w3schools.com/java/java_data_types.asp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6095315" y="1825625"/>
            <a:ext cx="2656840" cy="1557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Reference Type</a:t>
            </a:r>
          </a:p>
          <a:p>
            <a:pPr lvl="1"/>
            <a:r>
              <a:rPr lang="ko-KR" altLang="en-US" sz="1400" dirty="0" smtClean="0"/>
              <a:t>배열</a:t>
            </a:r>
            <a:endParaRPr lang="en-US" altLang="ko-KR" sz="1400" dirty="0" smtClean="0"/>
          </a:p>
          <a:p>
            <a:pPr lvl="1"/>
            <a:r>
              <a:rPr lang="ko-KR" altLang="en-US" sz="1400" dirty="0" smtClean="0"/>
              <a:t>클래스 </a:t>
            </a:r>
            <a:r>
              <a:rPr lang="en-US" altLang="ko-KR" sz="1400" dirty="0" smtClean="0"/>
              <a:t>(String </a:t>
            </a:r>
            <a:r>
              <a:rPr lang="ko-KR" altLang="en-US" sz="1400" dirty="0" smtClean="0"/>
              <a:t>포함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ko-KR" altLang="en-US" sz="1400" dirty="0" smtClean="0"/>
              <a:t>인터페이스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73279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/>
              <a:t> </a:t>
            </a:r>
            <a:r>
              <a:rPr lang="ko-KR" altLang="en-US" sz="2400" dirty="0" err="1" smtClean="0"/>
              <a:t>초단단</a:t>
            </a:r>
            <a:r>
              <a:rPr lang="ko-KR" altLang="en-US" sz="2400" dirty="0" smtClean="0"/>
              <a:t> 예시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3603742" y="952552"/>
            <a:ext cx="6328775" cy="54959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009373" y="1219200"/>
            <a:ext cx="5517514" cy="504952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ko-KR" sz="1800" dirty="0" smtClean="0"/>
              <a:t>/**</a:t>
            </a:r>
            <a:br>
              <a:rPr lang="en-US" altLang="ko-KR" sz="1800" dirty="0" smtClean="0"/>
            </a:br>
            <a:r>
              <a:rPr lang="en-US" altLang="ko-KR" sz="1800" dirty="0" smtClean="0"/>
              <a:t> * </a:t>
            </a:r>
            <a:r>
              <a:rPr lang="ko-KR" altLang="en-US" sz="1800" dirty="0" smtClean="0"/>
              <a:t>계산기 클래스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 */</a:t>
            </a:r>
            <a:br>
              <a:rPr lang="en-US" altLang="ko-KR" sz="1800" dirty="0" smtClean="0"/>
            </a:br>
            <a:r>
              <a:rPr lang="en-US" altLang="ko-KR" sz="1800" dirty="0" smtClean="0"/>
              <a:t>public class Calculator { // </a:t>
            </a:r>
            <a:r>
              <a:rPr lang="ko-KR" altLang="en-US" sz="1800" dirty="0" smtClean="0"/>
              <a:t>클래스 </a:t>
            </a:r>
            <a:r>
              <a:rPr lang="ko-KR" altLang="en-US" sz="1800" dirty="0" err="1" smtClean="0"/>
              <a:t>네이밍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켄벤션은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PascalCase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이다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// </a:t>
            </a:r>
            <a:r>
              <a:rPr lang="ko-KR" altLang="en-US" sz="1800" dirty="0"/>
              <a:t>상수 </a:t>
            </a:r>
            <a:r>
              <a:rPr lang="ko-KR" altLang="en-US" sz="1800" dirty="0" err="1"/>
              <a:t>네이밍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컨벤션은 전체 대문자이다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// </a:t>
            </a:r>
            <a:r>
              <a:rPr lang="ko-KR" altLang="en-US" sz="1800" dirty="0" err="1"/>
              <a:t>전역변수</a:t>
            </a:r>
            <a:r>
              <a:rPr lang="ko-KR" altLang="en-US" sz="1800" dirty="0"/>
              <a:t> 역시 클래스 내부에 있어야한다</a:t>
            </a:r>
            <a:r>
              <a:rPr lang="en-US" altLang="ko-KR" sz="1800" dirty="0"/>
              <a:t>. </a:t>
            </a:r>
          </a:p>
          <a:p>
            <a:pPr marL="0" indent="0">
              <a:buNone/>
            </a:pPr>
            <a:r>
              <a:rPr lang="en-US" altLang="ko-KR" sz="1800" dirty="0" smtClean="0"/>
              <a:t>    final static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MY_VALUE = 20;</a:t>
            </a:r>
            <a:br>
              <a:rPr lang="en-US" altLang="ko-KR" sz="1800" dirty="0" smtClean="0"/>
            </a:b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public static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sum(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n,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m) {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    return n + m;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}</a:t>
            </a:r>
            <a:br>
              <a:rPr lang="en-US" altLang="ko-KR" sz="1800" dirty="0" smtClean="0"/>
            </a:br>
            <a:r>
              <a:rPr lang="en-US" altLang="ko-KR" sz="1800" dirty="0" smtClean="0"/>
              <a:t>    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public static void main(String[] </a:t>
            </a:r>
            <a:r>
              <a:rPr lang="en-US" altLang="ko-KR" sz="1800" dirty="0" err="1" smtClean="0"/>
              <a:t>args</a:t>
            </a:r>
            <a:r>
              <a:rPr lang="en-US" altLang="ko-KR" sz="1800" dirty="0" smtClean="0"/>
              <a:t>) {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initialValue</a:t>
            </a:r>
            <a:r>
              <a:rPr lang="en-US" altLang="ko-KR" sz="1800" dirty="0" smtClean="0"/>
              <a:t> = MY_VALUE;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// </a:t>
            </a:r>
            <a:r>
              <a:rPr lang="ko-KR" altLang="en-US" sz="1800" dirty="0" smtClean="0"/>
              <a:t>변수 선언 방법은</a:t>
            </a:r>
            <a:r>
              <a:rPr lang="en-US" altLang="ko-KR" sz="1800" dirty="0" smtClean="0"/>
              <a:t>, `</a:t>
            </a:r>
            <a:r>
              <a:rPr lang="ko-KR" altLang="en-US" sz="1800" dirty="0" err="1" smtClean="0"/>
              <a:t>데이터타입</a:t>
            </a:r>
            <a:r>
              <a:rPr lang="en-US" altLang="ko-KR" sz="1800" dirty="0" smtClean="0"/>
              <a:t>` `</a:t>
            </a:r>
            <a:r>
              <a:rPr lang="ko-KR" altLang="en-US" sz="1800" dirty="0" err="1" smtClean="0"/>
              <a:t>변수이름</a:t>
            </a:r>
            <a:r>
              <a:rPr lang="en-US" altLang="ko-KR" sz="1800" dirty="0" smtClean="0"/>
              <a:t>` </a:t>
            </a:r>
            <a:r>
              <a:rPr lang="ko-KR" altLang="en-US" sz="1800" dirty="0" smtClean="0"/>
              <a:t>을 나란히 작성한다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r>
              <a:rPr lang="en-US" altLang="ko-KR" sz="1800" dirty="0" smtClean="0"/>
              <a:t>        </a:t>
            </a:r>
            <a:r>
              <a:rPr lang="en-US" altLang="ko-KR" sz="1800" dirty="0"/>
              <a:t>// </a:t>
            </a:r>
            <a:r>
              <a:rPr lang="ko-KR" altLang="en-US" sz="1800" dirty="0"/>
              <a:t>변수</a:t>
            </a:r>
            <a:r>
              <a:rPr lang="en-US" altLang="ko-KR" sz="1800" dirty="0"/>
              <a:t>, </a:t>
            </a:r>
            <a:r>
              <a:rPr lang="ko-KR" altLang="en-US" sz="1800" dirty="0"/>
              <a:t>메서드 </a:t>
            </a:r>
            <a:r>
              <a:rPr lang="ko-KR" altLang="en-US" sz="1800" dirty="0" err="1"/>
              <a:t>네이밍</a:t>
            </a:r>
            <a:r>
              <a:rPr lang="ko-KR" altLang="en-US" sz="1800" dirty="0"/>
              <a:t> 컨벤션은 </a:t>
            </a:r>
            <a:r>
              <a:rPr lang="en-US" altLang="ko-KR" sz="1800" dirty="0" err="1"/>
              <a:t>camelCase</a:t>
            </a:r>
            <a:r>
              <a:rPr lang="en-US" altLang="ko-KR" sz="1800" dirty="0"/>
              <a:t> </a:t>
            </a:r>
            <a:r>
              <a:rPr lang="ko-KR" altLang="en-US" sz="1800" dirty="0"/>
              <a:t>이다</a:t>
            </a:r>
            <a:r>
              <a:rPr lang="en-US" altLang="ko-KR" sz="1800" dirty="0"/>
              <a:t>.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resultValue</a:t>
            </a:r>
            <a:r>
              <a:rPr lang="en-US" altLang="ko-KR" sz="1800" dirty="0" smtClean="0"/>
              <a:t> = sum(a, 10);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en-US" altLang="ko-KR" sz="1800" dirty="0" err="1" smtClean="0"/>
              <a:t>System.out.println</a:t>
            </a:r>
            <a:r>
              <a:rPr lang="en-US" altLang="ko-KR" sz="1800" dirty="0" smtClean="0"/>
              <a:t>(a); // 20</a:t>
            </a:r>
          </a:p>
          <a:p>
            <a:pPr marL="0" indent="0">
              <a:buNone/>
            </a:pPr>
            <a:r>
              <a:rPr lang="en-US" altLang="ko-KR" sz="1800" dirty="0" smtClean="0"/>
              <a:t>        </a:t>
            </a:r>
            <a:r>
              <a:rPr lang="en-US" altLang="ko-KR" sz="1800" dirty="0" err="1" smtClean="0"/>
              <a:t>System.out.println</a:t>
            </a:r>
            <a:r>
              <a:rPr lang="en-US" altLang="ko-KR" sz="1800" dirty="0" smtClean="0"/>
              <a:t>(s); // 30</a:t>
            </a:r>
          </a:p>
          <a:p>
            <a:pPr marL="0" indent="0">
              <a:buNone/>
            </a:pPr>
            <a:r>
              <a:rPr lang="en-US" altLang="ko-KR" sz="1800" dirty="0" smtClean="0"/>
              <a:t>    }</a:t>
            </a:r>
            <a:br>
              <a:rPr lang="en-US" altLang="ko-KR" sz="1800" dirty="0" smtClean="0"/>
            </a:br>
            <a:r>
              <a:rPr lang="en-US" altLang="ko-KR" sz="18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1684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 </a:t>
            </a:r>
            <a:r>
              <a:rPr lang="ko-KR" altLang="en-US" sz="2400" dirty="0" smtClean="0"/>
              <a:t>계산기 예제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649273" y="6161128"/>
            <a:ext cx="6122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hlinkClick r:id="rId3"/>
              </a:rPr>
              <a:t>https://github.com/mokdonjr/studyJava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643" y="1226637"/>
            <a:ext cx="7350714" cy="492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9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1524000" y="2230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dirty="0"/>
              <a:t>2</a:t>
            </a:r>
            <a:r>
              <a:rPr lang="ko-KR" altLang="en-US" dirty="0" smtClean="0"/>
              <a:t>주차 </a:t>
            </a:r>
            <a:r>
              <a:rPr lang="en-US" altLang="ko-KR" dirty="0" smtClean="0"/>
              <a:t>– Java</a:t>
            </a:r>
            <a:r>
              <a:rPr lang="en-US" altLang="ko-KR" dirty="0"/>
              <a:t> </a:t>
            </a:r>
            <a:r>
              <a:rPr lang="ko-KR" altLang="en-US" dirty="0" smtClean="0"/>
              <a:t>문법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705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</a:t>
            </a:r>
            <a:r>
              <a:rPr lang="en-US" altLang="ko-KR" dirty="0"/>
              <a:t>class </a:t>
            </a:r>
            <a:r>
              <a:rPr lang="ko-KR" altLang="en-US" dirty="0" err="1"/>
              <a:t>클래스이름</a:t>
            </a:r>
            <a:r>
              <a:rPr lang="ko-KR" altLang="en-US" dirty="0"/>
              <a:t> </a:t>
            </a:r>
            <a:r>
              <a:rPr lang="en-US" altLang="ko-KR" dirty="0" smtClean="0"/>
              <a:t>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선언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502920" y="1945465"/>
            <a:ext cx="11186160" cy="2677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16280" y="2070574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US" altLang="ko-KR" dirty="0" smtClean="0"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458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클래스이름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new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smtClean="0"/>
              <a:t>인자</a:t>
            </a:r>
            <a:r>
              <a:rPr lang="en-US" altLang="ko-KR" dirty="0" smtClean="0"/>
              <a:t>);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인스턴스 생성</a:t>
            </a:r>
            <a:endParaRPr lang="en-US" altLang="ko-KR" dirty="0"/>
          </a:p>
        </p:txBody>
      </p:sp>
      <p:sp>
        <p:nvSpPr>
          <p:cNvPr id="16" name="직사각형 15"/>
          <p:cNvSpPr/>
          <p:nvPr/>
        </p:nvSpPr>
        <p:spPr>
          <a:xfrm>
            <a:off x="502920" y="1945465"/>
            <a:ext cx="11186160" cy="3425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16280" y="207057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classtest.model.Person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MainApp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Person </a:t>
            </a:r>
            <a:r>
              <a:rPr lang="en-US" altLang="ko-KR" dirty="0" err="1">
                <a:solidFill>
                  <a:srgbClr val="6A3E3E"/>
                </a:solidFill>
                <a:latin typeface="Consolas" panose="020B0609020204030204" pitchFamily="49" charset="0"/>
              </a:rPr>
              <a:t>person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Person();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98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7620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태동</a:t>
            </a:r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39806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사 에서 </a:t>
            </a:r>
            <a:r>
              <a:rPr lang="en-US" altLang="ko-KR" sz="1800" dirty="0" smtClean="0"/>
              <a:t>1991</a:t>
            </a:r>
            <a:r>
              <a:rPr lang="ko-KR" altLang="en-US" sz="1800" dirty="0" smtClean="0"/>
              <a:t>년 </a:t>
            </a:r>
            <a:r>
              <a:rPr lang="en-US" altLang="ko-KR" sz="1800" dirty="0" smtClean="0"/>
              <a:t>James Gosling </a:t>
            </a:r>
            <a:r>
              <a:rPr lang="ko-KR" altLang="en-US" sz="1800" dirty="0" smtClean="0"/>
              <a:t>을 중심으로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가전제품에 사용할 소프트웨어</a:t>
            </a:r>
            <a:r>
              <a:rPr lang="ko-KR" altLang="en-US" sz="1800" dirty="0" smtClean="0"/>
              <a:t>를 개발하는 중 기존 프로그램들은 플랫폼간 호환성이 없어 소스를 수정하거나 다시 컴파일해야하는 단점에 직면</a:t>
            </a:r>
            <a:r>
              <a:rPr lang="en-US" altLang="ko-KR" sz="1800" dirty="0" smtClean="0"/>
              <a:t>. </a:t>
            </a:r>
            <a:r>
              <a:rPr lang="ko-KR" altLang="en-US" sz="1800" dirty="0" err="1" smtClean="0"/>
              <a:t>임베디드</a:t>
            </a:r>
            <a:r>
              <a:rPr lang="ko-KR" altLang="en-US" sz="1800" dirty="0" smtClean="0"/>
              <a:t> 시스템에 걸맞게 적은 메모리를 사용하면서 다양한 플랫폼을 지원하는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플랫폼 독립적인 특성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(platform independent) </a:t>
            </a:r>
            <a:r>
              <a:rPr lang="ko-KR" altLang="en-US" sz="1800" dirty="0" smtClean="0"/>
              <a:t>을 가진 기술이 필요했음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b="1" dirty="0" smtClean="0">
                <a:solidFill>
                  <a:schemeClr val="accent5"/>
                </a:solidFill>
              </a:rPr>
              <a:t>WORA (Write Once, Run Anywhere)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핵심가치로 둔 </a:t>
            </a:r>
            <a:r>
              <a:rPr lang="en-US" altLang="ko-KR" sz="1800" dirty="0" smtClean="0"/>
              <a:t>oak </a:t>
            </a:r>
            <a:r>
              <a:rPr lang="ko-KR" altLang="en-US" sz="1800" dirty="0" smtClean="0"/>
              <a:t>언어 개발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웹 역시 위 특성을 필요로 했기때문에 </a:t>
            </a:r>
            <a:r>
              <a:rPr lang="en-US" altLang="ko-KR" sz="1800" dirty="0" smtClean="0"/>
              <a:t>SUN Microsystems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oak</a:t>
            </a:r>
            <a:r>
              <a:rPr lang="ko-KR" altLang="en-US" sz="1800" dirty="0" smtClean="0"/>
              <a:t>를 인터넷 환경에 맞게 발전시켜</a:t>
            </a:r>
            <a:r>
              <a:rPr lang="en-US" altLang="ko-KR" sz="1800" dirty="0" smtClean="0"/>
              <a:t>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1995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년 </a:t>
            </a:r>
            <a:r>
              <a:rPr lang="en-US" altLang="ko-KR" sz="1800" b="1" dirty="0" smtClean="0">
                <a:solidFill>
                  <a:srgbClr val="0070C0"/>
                </a:solidFill>
              </a:rPr>
              <a:t>Java </a:t>
            </a:r>
            <a:r>
              <a:rPr lang="ko-KR" altLang="en-US" sz="1800" b="1" dirty="0" smtClean="0">
                <a:solidFill>
                  <a:srgbClr val="0070C0"/>
                </a:solidFill>
              </a:rPr>
              <a:t>언어를 발표</a:t>
            </a:r>
            <a:endParaRPr lang="en-US" altLang="ko-KR" sz="1800" dirty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가장 많이 이용되는 </a:t>
            </a:r>
            <a:r>
              <a:rPr lang="en-US" altLang="ko-KR" sz="1800" dirty="0" smtClean="0"/>
              <a:t>Netscape </a:t>
            </a:r>
            <a:r>
              <a:rPr lang="ko-KR" altLang="en-US" sz="1800" dirty="0" smtClean="0"/>
              <a:t>브라우저에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가 탑재되며 급격히 발전</a:t>
            </a:r>
            <a:endParaRPr lang="ko-KR" altLang="en-US" sz="1800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4900368"/>
            <a:ext cx="10515600" cy="1210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>
                <a:sym typeface="Wingdings" panose="05000000000000000000" pitchFamily="2" charset="2"/>
              </a:rPr>
              <a:t>Java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의 핵심가치는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WORA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이며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플랫폼 독립적인 언어이다</a:t>
            </a:r>
            <a:endParaRPr lang="ko-KR" alt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588477" y="4841631"/>
            <a:ext cx="9031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”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48385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클래스 </a:t>
            </a:r>
            <a:r>
              <a:rPr lang="ko-KR" altLang="en-US" dirty="0"/>
              <a:t>타입의 인스턴스를 </a:t>
            </a:r>
            <a:r>
              <a:rPr lang="ko-KR" altLang="en-US" dirty="0" smtClean="0"/>
              <a:t>동적으로 생성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new </a:t>
            </a:r>
            <a:r>
              <a:rPr lang="ko-KR" altLang="en-US" dirty="0" smtClean="0"/>
              <a:t>연산자</a:t>
            </a:r>
            <a:endParaRPr lang="en-US" altLang="ko-KR" dirty="0"/>
          </a:p>
        </p:txBody>
      </p:sp>
      <p:sp>
        <p:nvSpPr>
          <p:cNvPr id="43" name="내용 개체 틀 2"/>
          <p:cNvSpPr>
            <a:spLocks noGrp="1"/>
          </p:cNvSpPr>
          <p:nvPr>
            <p:ph idx="1"/>
          </p:nvPr>
        </p:nvSpPr>
        <p:spPr>
          <a:xfrm>
            <a:off x="3967773" y="3198168"/>
            <a:ext cx="7113298" cy="1272184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Heap </a:t>
            </a:r>
            <a:r>
              <a:rPr lang="ko-KR" altLang="en-US" sz="1800" dirty="0"/>
              <a:t>메모리 영역을 </a:t>
            </a:r>
            <a:r>
              <a:rPr lang="ko-KR" altLang="en-US" sz="1800" dirty="0" smtClean="0"/>
              <a:t>동적으로 할당 받아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 smtClean="0"/>
              <a:t>해당 </a:t>
            </a:r>
            <a:r>
              <a:rPr lang="ko-KR" altLang="en-US" sz="1800" dirty="0"/>
              <a:t>메모리의 주소를 반환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/>
              <a:t>클래스의 </a:t>
            </a:r>
            <a:r>
              <a:rPr lang="ko-KR" altLang="en-US" sz="1800" dirty="0" err="1"/>
              <a:t>생성자를</a:t>
            </a:r>
            <a:r>
              <a:rPr lang="ko-KR" altLang="en-US" sz="1800" dirty="0"/>
              <a:t> 호출</a:t>
            </a:r>
            <a:endParaRPr lang="en-US" altLang="ko-KR" sz="1800" dirty="0" smtClean="0"/>
          </a:p>
        </p:txBody>
      </p:sp>
      <p:sp>
        <p:nvSpPr>
          <p:cNvPr id="44" name="직사각형 43"/>
          <p:cNvSpPr/>
          <p:nvPr/>
        </p:nvSpPr>
        <p:spPr>
          <a:xfrm>
            <a:off x="370943" y="2779288"/>
            <a:ext cx="3057902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506355" y="2828836"/>
            <a:ext cx="787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JVM</a:t>
            </a:r>
            <a:endParaRPr lang="en-US" altLang="ko-KR" dirty="0"/>
          </a:p>
        </p:txBody>
      </p:sp>
      <p:sp>
        <p:nvSpPr>
          <p:cNvPr id="46" name="직사각형 45"/>
          <p:cNvSpPr/>
          <p:nvPr/>
        </p:nvSpPr>
        <p:spPr>
          <a:xfrm>
            <a:off x="1978660" y="3616464"/>
            <a:ext cx="1316876" cy="21940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240982" y="3666011"/>
            <a:ext cx="792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Heap</a:t>
            </a:r>
            <a:endParaRPr lang="en-US" altLang="ko-KR" dirty="0"/>
          </a:p>
        </p:txBody>
      </p:sp>
      <p:sp>
        <p:nvSpPr>
          <p:cNvPr id="48" name="타원 47"/>
          <p:cNvSpPr/>
          <p:nvPr/>
        </p:nvSpPr>
        <p:spPr>
          <a:xfrm>
            <a:off x="2619323" y="4886956"/>
            <a:ext cx="353028" cy="311971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>
            <a:stCxn id="51" idx="1"/>
            <a:endCxn id="48" idx="6"/>
          </p:cNvCxnSpPr>
          <p:nvPr/>
        </p:nvCxnSpPr>
        <p:spPr>
          <a:xfrm flipH="1">
            <a:off x="2972351" y="5042941"/>
            <a:ext cx="61959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3591950" y="4736312"/>
            <a:ext cx="1329668" cy="613258"/>
            <a:chOff x="3671360" y="3925884"/>
            <a:chExt cx="1329668" cy="613258"/>
          </a:xfrm>
        </p:grpSpPr>
        <p:sp>
          <p:nvSpPr>
            <p:cNvPr id="51" name="직사각형 50"/>
            <p:cNvSpPr/>
            <p:nvPr/>
          </p:nvSpPr>
          <p:spPr>
            <a:xfrm>
              <a:off x="3671360" y="3925884"/>
              <a:ext cx="1329668" cy="6132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730556" y="4001680"/>
              <a:ext cx="125086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 smtClean="0"/>
                <a:t>Person </a:t>
              </a:r>
              <a:r>
                <a:rPr lang="en-US" altLang="ko-KR" sz="1200" dirty="0" err="1" smtClean="0"/>
                <a:t>person</a:t>
              </a:r>
              <a:r>
                <a:rPr lang="en-US" altLang="ko-KR" sz="1200" dirty="0" smtClean="0"/>
                <a:t> = new Person();</a:t>
              </a:r>
              <a:endParaRPr lang="en-US" altLang="ko-K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5482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public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 ) 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838200" y="2049924"/>
            <a:ext cx="10515600" cy="3284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new </a:t>
            </a:r>
            <a:r>
              <a:rPr lang="ko-KR" altLang="en-US" sz="1800" dirty="0"/>
              <a:t>연산자에 의해 인스턴스가 생성되는 시점에 호출되며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/>
              <a:t>인스턴스 초기화 </a:t>
            </a:r>
            <a:r>
              <a:rPr lang="ko-KR" altLang="en-US" sz="1800" dirty="0" err="1"/>
              <a:t>로직을</a:t>
            </a:r>
            <a:r>
              <a:rPr lang="ko-KR" altLang="en-US" sz="1800" dirty="0"/>
              <a:t> 수행하는 메서드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/>
              <a:t>메서드 이름은 클래스 이름과 같아야 하며 리턴 타입이 없음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/>
              <a:t>생성자가 작성되지 않은 클래스의 경우</a:t>
            </a:r>
            <a:r>
              <a:rPr lang="en-US" altLang="ko-KR" sz="1800" dirty="0"/>
              <a:t>,</a:t>
            </a:r>
            <a:r>
              <a:rPr lang="ko-KR" altLang="en-US" sz="1800" dirty="0"/>
              <a:t> 컴파일러에 의해 디폴트 생성자가 자동으로 작성된다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생성자가 하나라도 작성된 클래스의 경우</a:t>
            </a:r>
            <a:r>
              <a:rPr lang="en-US" altLang="ko-KR" sz="1800" dirty="0"/>
              <a:t>, </a:t>
            </a:r>
            <a:r>
              <a:rPr lang="ko-KR" altLang="en-US" sz="1800" dirty="0"/>
              <a:t>컴파일러가 디폴트 </a:t>
            </a:r>
            <a:r>
              <a:rPr lang="ko-KR" altLang="en-US" sz="1800" dirty="0" err="1"/>
              <a:t>생성자를</a:t>
            </a:r>
            <a:r>
              <a:rPr lang="ko-KR" altLang="en-US" sz="1800" dirty="0"/>
              <a:t> 작성하지 않는다</a:t>
            </a:r>
            <a:r>
              <a:rPr lang="en-US" altLang="ko-KR" sz="18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53017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public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 ) {…}</a:t>
            </a:r>
            <a:endParaRPr lang="en-US" altLang="ko-KR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502920" y="1945465"/>
            <a:ext cx="11186160" cy="34251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16280" y="2070574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classtest.model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dirty="0"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 {</a:t>
            </a: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Person() </a:t>
            </a:r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63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16773" y="3092527"/>
            <a:ext cx="9372307" cy="2893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public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 smtClean="0"/>
              <a:t>외부 클래스에서 </a:t>
            </a:r>
            <a:r>
              <a:rPr lang="en-US" altLang="ko-KR" sz="1800" dirty="0" smtClean="0"/>
              <a:t>import </a:t>
            </a:r>
            <a:r>
              <a:rPr lang="ko-KR" altLang="en-US" sz="1800" dirty="0" smtClean="0"/>
              <a:t>가능</a:t>
            </a:r>
            <a:br>
              <a:rPr lang="ko-KR" altLang="en-US" sz="1800" dirty="0" smtClean="0"/>
            </a:br>
            <a:endParaRPr lang="ko-KR" altLang="en-US" sz="1800" dirty="0" smtClean="0"/>
          </a:p>
          <a:p>
            <a:r>
              <a:rPr lang="ko-KR" altLang="en-US" sz="1800" b="1" dirty="0" smtClean="0"/>
              <a:t>없음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디폴트 </a:t>
            </a:r>
            <a:r>
              <a:rPr lang="ko-KR" altLang="en-US" sz="1800" dirty="0" err="1" smtClean="0"/>
              <a:t>접근지정자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/>
            </a:r>
            <a:br>
              <a:rPr lang="ko-KR" altLang="en-US" sz="1800" dirty="0" smtClean="0"/>
            </a:br>
            <a:r>
              <a:rPr lang="ko-KR" altLang="en-US" sz="1800" dirty="0" smtClean="0"/>
              <a:t/>
            </a:r>
            <a:br>
              <a:rPr lang="ko-KR" altLang="en-US" sz="1800" dirty="0" smtClean="0"/>
            </a:br>
            <a:r>
              <a:rPr lang="en-US" altLang="ko-KR" sz="1800" dirty="0" smtClean="0"/>
              <a:t>- </a:t>
            </a:r>
            <a:r>
              <a:rPr lang="ko-KR" altLang="en-US" sz="1800" dirty="0" smtClean="0"/>
              <a:t>동일한 패키지내 모든 클래스가 </a:t>
            </a:r>
            <a:r>
              <a:rPr lang="en-US" altLang="ko-KR" sz="1800" dirty="0" smtClean="0"/>
              <a:t>import</a:t>
            </a:r>
            <a:r>
              <a:rPr lang="ko-KR" altLang="en-US" sz="1800" dirty="0" smtClean="0"/>
              <a:t> 가능</a:t>
            </a:r>
          </a:p>
        </p:txBody>
      </p:sp>
      <p:sp>
        <p:nvSpPr>
          <p:cNvPr id="5" name="위쪽/아래쪽 화살표 4"/>
          <p:cNvSpPr/>
          <p:nvPr/>
        </p:nvSpPr>
        <p:spPr>
          <a:xfrm>
            <a:off x="695324" y="2578100"/>
            <a:ext cx="1188720" cy="3167380"/>
          </a:xfrm>
          <a:prstGeom prst="up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1525" y="294035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공개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771525" y="493679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폐쇄</a:t>
            </a:r>
            <a:endParaRPr lang="en-US" altLang="ko-KR" dirty="0"/>
          </a:p>
        </p:txBody>
      </p:sp>
      <p:sp>
        <p:nvSpPr>
          <p:cNvPr id="17" name="TextBox 16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8" name="직사각형 17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다른 클래스에서 이 클래스를 </a:t>
            </a:r>
            <a:r>
              <a:rPr lang="en-US" altLang="ko-KR" dirty="0"/>
              <a:t>import </a:t>
            </a:r>
            <a:r>
              <a:rPr lang="ko-KR" altLang="en-US" dirty="0"/>
              <a:t>할 수 있는지 허용 여부</a:t>
            </a:r>
          </a:p>
        </p:txBody>
      </p:sp>
    </p:spTree>
    <p:extLst>
      <p:ext uri="{BB962C8B-B14F-4D97-AF65-F5344CB8AC3E}">
        <p14:creationId xmlns:p14="http://schemas.microsoft.com/office/powerpoint/2010/main" val="389364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7786"/>
            <a:ext cx="9426452" cy="25296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8854440" y="2173726"/>
            <a:ext cx="563880" cy="218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610" y="3983585"/>
            <a:ext cx="9459070" cy="26053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3983992" y="4815115"/>
            <a:ext cx="2850121" cy="264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9325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7786"/>
            <a:ext cx="9426452" cy="25296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8854440" y="2173726"/>
            <a:ext cx="563880" cy="2189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610" y="3983585"/>
            <a:ext cx="9459070" cy="260535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3983992" y="4815115"/>
            <a:ext cx="2850121" cy="2649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02920" y="628188"/>
            <a:ext cx="41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public </a:t>
            </a:r>
            <a:r>
              <a:rPr lang="ko-KR" altLang="en-US" sz="2400" b="1" dirty="0" smtClean="0"/>
              <a:t>없는 </a:t>
            </a:r>
            <a:r>
              <a:rPr lang="en-US" altLang="ko-KR" sz="2400" b="1" dirty="0" smtClean="0"/>
              <a:t>class</a:t>
            </a:r>
            <a:r>
              <a:rPr lang="ko-KR" altLang="en-US" sz="2400" b="1" dirty="0" smtClean="0"/>
              <a:t>는 테스트나 지역적으로만 쓰는 </a:t>
            </a:r>
            <a:r>
              <a:rPr lang="ko-KR" altLang="en-US" sz="2400" b="1" dirty="0" err="1" smtClean="0"/>
              <a:t>용도니</a:t>
            </a:r>
            <a:endParaRPr lang="en-US" altLang="ko-KR" sz="2400" b="1" dirty="0"/>
          </a:p>
          <a:p>
            <a:pPr marL="0" indent="0" algn="ctr">
              <a:buNone/>
            </a:pPr>
            <a:r>
              <a:rPr lang="ko-KR" altLang="en-US" sz="2400" b="1" dirty="0" smtClean="0"/>
              <a:t>참조하려고 하지 말아야지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3116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타입 </a:t>
            </a:r>
            <a:r>
              <a:rPr lang="ko-KR" altLang="en-US" dirty="0" err="1" smtClean="0"/>
              <a:t>변수이름</a:t>
            </a:r>
            <a:r>
              <a:rPr lang="en-US" altLang="ko-KR" dirty="0" smtClean="0"/>
              <a:t>[ = </a:t>
            </a:r>
            <a:r>
              <a:rPr lang="ko-KR" altLang="en-US" dirty="0" smtClean="0"/>
              <a:t>초기값</a:t>
            </a:r>
            <a:r>
              <a:rPr lang="en-US" altLang="ko-KR" dirty="0" smtClean="0"/>
              <a:t>];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멤버변수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1" y="2111537"/>
            <a:ext cx="11186160" cy="26349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7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멤버함수</a:t>
            </a:r>
            <a:endParaRPr lang="en-US" altLang="ko-KR" dirty="0"/>
          </a:p>
        </p:txBody>
      </p:sp>
      <p:sp>
        <p:nvSpPr>
          <p:cNvPr id="12" name="직사각형 11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접근지정자</a:t>
            </a:r>
            <a:r>
              <a:rPr lang="ko-KR" altLang="en-US" dirty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) {…}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521" y="2145383"/>
            <a:ext cx="7936958" cy="41873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/>
          <p:cNvSpPr/>
          <p:nvPr/>
        </p:nvSpPr>
        <p:spPr>
          <a:xfrm>
            <a:off x="7738288" y="3444239"/>
            <a:ext cx="1426031" cy="142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>
            <a:stCxn id="21" idx="1"/>
            <a:endCxn id="18" idx="3"/>
          </p:cNvCxnSpPr>
          <p:nvPr/>
        </p:nvCxnSpPr>
        <p:spPr>
          <a:xfrm flipH="1" flipV="1">
            <a:off x="9164319" y="3515360"/>
            <a:ext cx="1033509" cy="71120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그룹 19"/>
          <p:cNvGrpSpPr/>
          <p:nvPr/>
        </p:nvGrpSpPr>
        <p:grpSpPr>
          <a:xfrm>
            <a:off x="10197828" y="3447980"/>
            <a:ext cx="1111618" cy="276999"/>
            <a:chOff x="3809983" y="4001680"/>
            <a:chExt cx="1111618" cy="276999"/>
          </a:xfrm>
        </p:grpSpPr>
        <p:sp>
          <p:nvSpPr>
            <p:cNvPr id="21" name="직사각형 20"/>
            <p:cNvSpPr/>
            <p:nvPr/>
          </p:nvSpPr>
          <p:spPr>
            <a:xfrm>
              <a:off x="3809983" y="4001680"/>
              <a:ext cx="1111618" cy="27699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961245" y="4001680"/>
              <a:ext cx="80909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지역변수</a:t>
              </a:r>
              <a:endParaRPr lang="en-US" altLang="ko-KR" sz="1200" dirty="0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7738288" y="4507994"/>
            <a:ext cx="377507" cy="145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>
            <a:stCxn id="37" idx="0"/>
            <a:endCxn id="34" idx="2"/>
          </p:cNvCxnSpPr>
          <p:nvPr/>
        </p:nvCxnSpPr>
        <p:spPr>
          <a:xfrm flipH="1" flipV="1">
            <a:off x="7927042" y="4653280"/>
            <a:ext cx="1833323" cy="776227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6" name="그룹 35"/>
          <p:cNvGrpSpPr/>
          <p:nvPr/>
        </p:nvGrpSpPr>
        <p:grpSpPr>
          <a:xfrm>
            <a:off x="7991117" y="5429507"/>
            <a:ext cx="3538495" cy="290574"/>
            <a:chOff x="3700058" y="3994893"/>
            <a:chExt cx="1331469" cy="290574"/>
          </a:xfrm>
        </p:grpSpPr>
        <p:sp>
          <p:nvSpPr>
            <p:cNvPr id="37" name="직사각형 36"/>
            <p:cNvSpPr/>
            <p:nvPr/>
          </p:nvSpPr>
          <p:spPr>
            <a:xfrm>
              <a:off x="3700058" y="3994893"/>
              <a:ext cx="1331469" cy="2905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753065" y="4001680"/>
              <a:ext cx="122545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/>
                <a:t>멤버 메서드의 클래스 인스턴스 레퍼런스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94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2316773" y="2013860"/>
            <a:ext cx="9372307" cy="4588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public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내부</a:t>
            </a:r>
            <a:r>
              <a:rPr lang="en-US" altLang="ko-KR" sz="1800" dirty="0"/>
              <a:t>/</a:t>
            </a:r>
            <a:r>
              <a:rPr lang="ko-KR" altLang="en-US" sz="1800" dirty="0"/>
              <a:t>외부에서 모두 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en-US" altLang="ko-KR" sz="1800" b="1" dirty="0"/>
              <a:t>protected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내부에서 </a:t>
            </a:r>
            <a:r>
              <a:rPr lang="ko-KR" altLang="en-US" sz="1800" dirty="0" err="1"/>
              <a:t>호출가능</a:t>
            </a: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상속 받은 자식 클래스에서 </a:t>
            </a:r>
            <a:r>
              <a:rPr lang="en-US" altLang="ko-KR" sz="1800" dirty="0"/>
              <a:t>(</a:t>
            </a:r>
            <a:r>
              <a:rPr lang="ko-KR" altLang="en-US" sz="1800" dirty="0"/>
              <a:t>클래스 외부</a:t>
            </a:r>
            <a:r>
              <a:rPr lang="en-US" altLang="ko-KR" sz="1800" dirty="0"/>
              <a:t>) </a:t>
            </a:r>
            <a:r>
              <a:rPr lang="ko-KR" altLang="en-US" sz="1800" dirty="0"/>
              <a:t>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ko-KR" altLang="en-US" sz="1800" b="1" dirty="0"/>
              <a:t>없음</a:t>
            </a:r>
            <a:r>
              <a:rPr lang="ko-KR" altLang="en-US" sz="18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디폴트 </a:t>
            </a:r>
            <a:r>
              <a:rPr lang="ko-KR" altLang="en-US" sz="1800" dirty="0" err="1"/>
              <a:t>접근지정자</a:t>
            </a:r>
            <a:r>
              <a:rPr lang="en-US" altLang="ko-KR" sz="1800" dirty="0"/>
              <a:t>)</a:t>
            </a: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ko-KR" altLang="en-US" sz="1800" dirty="0"/>
              <a:t/>
            </a:r>
            <a:br>
              <a:rPr lang="ko-KR" altLang="en-US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동일한 패키지내 모든 클래스가 호출 가능</a:t>
            </a:r>
            <a:br>
              <a:rPr lang="ko-KR" altLang="en-US" sz="1800" dirty="0"/>
            </a:br>
            <a:endParaRPr lang="ko-KR" altLang="en-US" sz="1800" dirty="0"/>
          </a:p>
          <a:p>
            <a:r>
              <a:rPr lang="en-US" altLang="ko-KR" sz="1800" b="1" dirty="0"/>
              <a:t>private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/>
              <a:t>- </a:t>
            </a:r>
            <a:r>
              <a:rPr lang="ko-KR" altLang="en-US" sz="1800" dirty="0"/>
              <a:t>클래스 내무에서만 호출 </a:t>
            </a:r>
            <a:r>
              <a:rPr lang="ko-KR" altLang="en-US" sz="1800" dirty="0" smtClean="0"/>
              <a:t>가능</a:t>
            </a:r>
            <a:endParaRPr lang="ko-KR" altLang="en-US" sz="1800" dirty="0"/>
          </a:p>
        </p:txBody>
      </p:sp>
      <p:sp>
        <p:nvSpPr>
          <p:cNvPr id="5" name="위쪽/아래쪽 화살표 4"/>
          <p:cNvSpPr/>
          <p:nvPr/>
        </p:nvSpPr>
        <p:spPr>
          <a:xfrm>
            <a:off x="695324" y="2578100"/>
            <a:ext cx="1188720" cy="3167380"/>
          </a:xfrm>
          <a:prstGeom prst="up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71525" y="294035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공개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771525" y="4936796"/>
            <a:ext cx="111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폐쇄</a:t>
            </a:r>
            <a:endParaRPr lang="en-US" altLang="ko-KR" dirty="0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다른 클래스에서 이 클래스의 멤버에 접근</a:t>
            </a:r>
            <a:r>
              <a:rPr lang="en-US" altLang="ko-KR" dirty="0"/>
              <a:t> </a:t>
            </a:r>
            <a:r>
              <a:rPr lang="ko-KR" altLang="en-US" dirty="0"/>
              <a:t>할 수 있는지 허용 여부</a:t>
            </a:r>
          </a:p>
        </p:txBody>
      </p:sp>
    </p:spTree>
    <p:extLst>
      <p:ext uri="{BB962C8B-B14F-4D97-AF65-F5344CB8AC3E}">
        <p14:creationId xmlns:p14="http://schemas.microsoft.com/office/powerpoint/2010/main" val="42575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accent2">
              <a:lumMod val="20000"/>
              <a:lumOff val="8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sp>
        <p:nvSpPr>
          <p:cNvPr id="17" name="직사각형 1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다른 클래스에서 이 클래스의 멤버에 접근</a:t>
            </a:r>
            <a:r>
              <a:rPr lang="en-US" altLang="ko-KR" dirty="0"/>
              <a:t> </a:t>
            </a:r>
            <a:r>
              <a:rPr lang="ko-KR" altLang="en-US" dirty="0"/>
              <a:t>할 수 있는지 허용 여부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467755"/>
              </p:ext>
            </p:extLst>
          </p:nvPr>
        </p:nvGraphicFramePr>
        <p:xfrm>
          <a:off x="787077" y="2486068"/>
          <a:ext cx="10617845" cy="285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3569">
                  <a:extLst>
                    <a:ext uri="{9D8B030D-6E8A-4147-A177-3AD203B41FA5}">
                      <a16:colId xmlns:a16="http://schemas.microsoft.com/office/drawing/2014/main" val="4185033466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3783813075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1083816005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1586122060"/>
                    </a:ext>
                  </a:extLst>
                </a:gridCol>
                <a:gridCol w="2123569">
                  <a:extLst>
                    <a:ext uri="{9D8B030D-6E8A-4147-A177-3AD203B41FA5}">
                      <a16:colId xmlns:a16="http://schemas.microsoft.com/office/drawing/2014/main" val="1649479462"/>
                    </a:ext>
                  </a:extLst>
                </a:gridCol>
              </a:tblGrid>
              <a:tr h="571856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동일한 클래스 내부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동일한 패키지 내부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모든 클래스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패키지 무관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상속 받은 모든 자식 클래스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패키지 무관</a:t>
                      </a:r>
                      <a:r>
                        <a:rPr lang="en-US" altLang="ko-KR" sz="1200" dirty="0" smtClean="0"/>
                        <a:t/>
                      </a:r>
                      <a:br>
                        <a:rPr lang="en-US" altLang="ko-KR" sz="1200" dirty="0" smtClean="0"/>
                      </a:br>
                      <a:r>
                        <a:rPr lang="ko-KR" altLang="en-US" sz="1200" dirty="0" smtClean="0"/>
                        <a:t>모든 클래스 외부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098810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public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603522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Protected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6423448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없음 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디폴트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789211"/>
                  </a:ext>
                </a:extLst>
              </a:tr>
              <a:tr h="5718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Private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6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140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705350" y="30054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Write Once, Run Anywhere!</a:t>
            </a:r>
          </a:p>
          <a:p>
            <a:endParaRPr lang="en-US" altLang="ko-KR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어떤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장비에서도 개발될 수 있고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표준 바이트코드로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컴파일되고</a:t>
            </a:r>
            <a:r>
              <a:rPr lang="en-US" altLang="ko-KR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자바 가상 </a:t>
            </a:r>
            <a:r>
              <a:rPr lang="ko-KR" altLang="en-US" dirty="0" err="1">
                <a:solidFill>
                  <a:schemeClr val="bg1"/>
                </a:solidFill>
                <a:latin typeface="Arial" panose="020B0604020202020204" pitchFamily="34" charset="0"/>
              </a:rPr>
              <a:t>머신이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</a:rPr>
              <a:t> 장착된 어떤 장비에서도 실행될 수 </a:t>
            </a:r>
            <a:r>
              <a:rPr lang="ko-KR" alt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있어야 한다</a:t>
            </a:r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2900" y="6304003"/>
            <a:ext cx="32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Arial" panose="020B0604020202020204" pitchFamily="34" charset="0"/>
              </a:rPr>
              <a:t>James Gosling (1955.5.19~)</a:t>
            </a:r>
          </a:p>
        </p:txBody>
      </p:sp>
    </p:spTree>
    <p:extLst>
      <p:ext uri="{BB962C8B-B14F-4D97-AF65-F5344CB8AC3E}">
        <p14:creationId xmlns:p14="http://schemas.microsoft.com/office/powerpoint/2010/main" val="162661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멤버 </a:t>
            </a:r>
            <a:r>
              <a:rPr lang="ko-KR" altLang="en-US" dirty="0" err="1" smtClean="0"/>
              <a:t>접근지정자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919" y="1323021"/>
            <a:ext cx="9426452" cy="25224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919" y="3978834"/>
            <a:ext cx="9426452" cy="24993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직사각형 18"/>
          <p:cNvSpPr/>
          <p:nvPr/>
        </p:nvSpPr>
        <p:spPr>
          <a:xfrm>
            <a:off x="4907351" y="5786978"/>
            <a:ext cx="2292102" cy="3591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181009" y="2346798"/>
            <a:ext cx="512618" cy="333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" y="628188"/>
            <a:ext cx="75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결론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825" y="628188"/>
            <a:ext cx="7828350" cy="48927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캡슐화 원칙을 지켜 클래스를 정의 하고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공개된 범위의 멤버를 호출하자</a:t>
            </a:r>
            <a:r>
              <a:rPr lang="en-US" altLang="ko-KR" sz="2400" b="1" dirty="0" smtClean="0">
                <a:sym typeface="Wingdings" panose="05000000000000000000" pitchFamily="2" charset="2"/>
              </a:rPr>
              <a:t/>
            </a:r>
            <a:br>
              <a:rPr lang="en-US" altLang="ko-KR" sz="2400" b="1" dirty="0" smtClean="0">
                <a:sym typeface="Wingdings" panose="05000000000000000000" pitchFamily="2" charset="2"/>
              </a:rPr>
            </a:br>
            <a:r>
              <a:rPr lang="ko-KR" altLang="en-US" sz="2400" b="1" dirty="0" err="1" smtClean="0">
                <a:sym typeface="Wingdings" panose="05000000000000000000" pitchFamily="2" charset="2"/>
              </a:rPr>
              <a:t>멤버변수는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왠만하면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private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으로 감추고 공개된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getter/setter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작성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55787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static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/>
              <a:t>(</a:t>
            </a:r>
            <a:r>
              <a:rPr lang="ko-KR" altLang="en-US" dirty="0" err="1"/>
              <a:t>인자타입</a:t>
            </a:r>
            <a:r>
              <a:rPr lang="ko-KR" altLang="en-US" dirty="0"/>
              <a:t> 인자</a:t>
            </a:r>
            <a:r>
              <a:rPr lang="en-US" altLang="ko-KR" dirty="0"/>
              <a:t>)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745150"/>
            <a:ext cx="10578151" cy="426502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JVM</a:t>
            </a:r>
            <a:r>
              <a:rPr lang="ko-KR" altLang="en-US" sz="1800" dirty="0" smtClean="0"/>
              <a:t>에 의해 </a:t>
            </a:r>
            <a:r>
              <a:rPr lang="en-US" altLang="ko-KR" sz="1800" dirty="0" smtClean="0"/>
              <a:t>java </a:t>
            </a:r>
            <a:r>
              <a:rPr lang="ko-KR" altLang="en-US" sz="1800" dirty="0" smtClean="0"/>
              <a:t>프로그램 </a:t>
            </a:r>
            <a:r>
              <a:rPr lang="ko-KR" altLang="en-US" sz="1800" dirty="0" err="1" smtClean="0"/>
              <a:t>실행시</a:t>
            </a:r>
            <a:r>
              <a:rPr lang="ko-KR" altLang="en-US" sz="1800" dirty="0" smtClean="0"/>
              <a:t> 클래스를 </a:t>
            </a:r>
            <a:r>
              <a:rPr lang="ko-KR" altLang="en-US" sz="1800" dirty="0" err="1" smtClean="0"/>
              <a:t>로드하는데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클래스에 </a:t>
            </a:r>
            <a:r>
              <a:rPr lang="en-US" altLang="ko-KR" sz="1800" dirty="0" smtClean="0"/>
              <a:t>static</a:t>
            </a:r>
            <a:r>
              <a:rPr lang="ko-KR" altLang="en-US" sz="1800" dirty="0" smtClean="0"/>
              <a:t> 멤버가 있다면 메모리를 할당하며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인스턴스의 라이프 사이클과는 관련 없이 프로그램 </a:t>
            </a:r>
            <a:r>
              <a:rPr lang="ko-KR" altLang="en-US" sz="1800" dirty="0" err="1" smtClean="0"/>
              <a:t>종료시</a:t>
            </a:r>
            <a:r>
              <a:rPr lang="ko-KR" altLang="en-US" sz="1800" dirty="0" smtClean="0"/>
              <a:t> 메모리 반환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프로그램 실행 시점에 메모리 할당이 필요한 경우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모든 클래스에서 </a:t>
            </a:r>
            <a:r>
              <a:rPr lang="ko-KR" altLang="en-US" sz="1800" dirty="0" err="1" smtClean="0"/>
              <a:t>접근가능한</a:t>
            </a:r>
            <a:r>
              <a:rPr lang="ko-KR" altLang="en-US" sz="1800" dirty="0" smtClean="0"/>
              <a:t> 전역 적인 멤버가 필요할 때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/>
              <a:t>동일한 클래스의 모든 인스턴스들이 </a:t>
            </a:r>
            <a:r>
              <a:rPr lang="ko-KR" altLang="en-US" sz="1800" dirty="0" smtClean="0"/>
              <a:t>공유하기 때문에 공유 멤버가 필요할 때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메서드는 오직 </a:t>
            </a:r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멤버만 접근 가능하다</a:t>
            </a:r>
            <a:r>
              <a:rPr lang="en-US" altLang="ko-KR" sz="1800" dirty="0" smtClean="0"/>
              <a:t>.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r>
              <a:rPr lang="en-US" altLang="ko-KR" sz="1800" dirty="0" smtClean="0"/>
              <a:t>static </a:t>
            </a:r>
            <a:r>
              <a:rPr lang="ko-KR" altLang="en-US" sz="1800" dirty="0" smtClean="0"/>
              <a:t>메서드 내에 </a:t>
            </a:r>
            <a:r>
              <a:rPr lang="en-US" altLang="ko-KR" sz="1800" dirty="0" smtClean="0"/>
              <a:t>this </a:t>
            </a:r>
            <a:r>
              <a:rPr lang="ko-KR" altLang="en-US" sz="1800" dirty="0" smtClean="0"/>
              <a:t>키워드 사용 불가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02920" y="1854704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2431635" y="1946460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static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변수이름</a:t>
            </a:r>
            <a:r>
              <a:rPr lang="en-US" altLang="ko-KR" dirty="0" smtClean="0"/>
              <a:t>[ = </a:t>
            </a:r>
            <a:r>
              <a:rPr lang="ko-KR" altLang="en-US" dirty="0" smtClean="0"/>
              <a:t>초기값</a:t>
            </a:r>
            <a:r>
              <a:rPr lang="en-US" altLang="ko-KR" dirty="0" smtClean="0"/>
              <a:t>];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319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28" y="1291876"/>
            <a:ext cx="8945342" cy="427424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33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주로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전역적으로 쓰일 기능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(Utility)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필요시</a:t>
            </a:r>
            <a:endParaRPr lang="en-US" altLang="ko-KR" sz="2400" b="1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또는 프로그램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시작시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데이터 로드 필요시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static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키워드를 붙인다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.</a:t>
            </a:r>
            <a:endParaRPr lang="ko-KR" altLang="en-US" sz="2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48" y="920872"/>
            <a:ext cx="9081102" cy="455399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62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클래스를 상속받을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51" y="2399514"/>
            <a:ext cx="9064971" cy="41722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6441440" y="2976454"/>
            <a:ext cx="283682" cy="183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447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클래스를 상속받을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51" y="2399514"/>
            <a:ext cx="9064971" cy="41722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직사각형 13"/>
          <p:cNvSpPr/>
          <p:nvPr/>
        </p:nvSpPr>
        <p:spPr>
          <a:xfrm>
            <a:off x="6441440" y="2976454"/>
            <a:ext cx="283682" cy="183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다른 개발자가 상속받지 않도록 최하위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타입임을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로 명시가능하다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2387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546" y="2003700"/>
            <a:ext cx="3107272" cy="443996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550811" y="4513262"/>
            <a:ext cx="897971" cy="1329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8" idx="1"/>
            <a:endCxn id="15" idx="3"/>
          </p:cNvCxnSpPr>
          <p:nvPr/>
        </p:nvCxnSpPr>
        <p:spPr>
          <a:xfrm flipH="1">
            <a:off x="6448782" y="4579731"/>
            <a:ext cx="1081495" cy="1"/>
          </a:xfrm>
          <a:prstGeom prst="straightConnector1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7" name="그룹 16"/>
          <p:cNvGrpSpPr/>
          <p:nvPr/>
        </p:nvGrpSpPr>
        <p:grpSpPr>
          <a:xfrm>
            <a:off x="7530277" y="4434444"/>
            <a:ext cx="3538495" cy="290574"/>
            <a:chOff x="3700058" y="3994893"/>
            <a:chExt cx="1331469" cy="290574"/>
          </a:xfrm>
        </p:grpSpPr>
        <p:sp>
          <p:nvSpPr>
            <p:cNvPr id="18" name="직사각형 17"/>
            <p:cNvSpPr/>
            <p:nvPr/>
          </p:nvSpPr>
          <p:spPr>
            <a:xfrm>
              <a:off x="3700058" y="3994893"/>
              <a:ext cx="1331469" cy="29057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753065" y="4001680"/>
              <a:ext cx="122545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dirty="0" smtClean="0"/>
                <a:t>절대로 재정의하면 안되는 </a:t>
              </a:r>
              <a:r>
                <a:rPr lang="ko-KR" altLang="en-US" sz="1200" dirty="0" err="1" smtClean="0"/>
                <a:t>전투공식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1275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65" y="2474818"/>
            <a:ext cx="8355143" cy="41527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6129620" y="3751034"/>
            <a:ext cx="354714" cy="117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9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메서드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smtClean="0"/>
              <a:t>메서드를 재정의 할 수 없다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리턴타입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인자</a:t>
            </a:r>
            <a:r>
              <a:rPr lang="en-US" altLang="ko-KR" dirty="0" smtClean="0"/>
              <a:t>, …)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665" y="2474818"/>
            <a:ext cx="8355143" cy="415279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직사각형 20"/>
          <p:cNvSpPr/>
          <p:nvPr/>
        </p:nvSpPr>
        <p:spPr>
          <a:xfrm>
            <a:off x="6129620" y="3751034"/>
            <a:ext cx="354714" cy="1176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다른 개발자가 상속받아 재정의하지 못하도록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로 명시가능하다</a:t>
            </a:r>
            <a:r>
              <a:rPr lang="en-US" altLang="ko-KR" sz="2400" b="1" dirty="0" smtClean="0">
                <a:sym typeface="Wingdings" panose="05000000000000000000" pitchFamily="2" charset="2"/>
              </a:rPr>
              <a:t/>
            </a:r>
            <a:br>
              <a:rPr lang="en-US" altLang="ko-KR" sz="2400" b="1" dirty="0" smtClean="0">
                <a:sym typeface="Wingdings" panose="05000000000000000000" pitchFamily="2" charset="2"/>
              </a:rPr>
            </a:br>
            <a:r>
              <a:rPr lang="en-US" altLang="ko-KR" sz="2400" b="1" dirty="0" smtClean="0">
                <a:sym typeface="Wingdings" panose="05000000000000000000" pitchFamily="2" charset="2"/>
              </a:rPr>
              <a:t>(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실수로 같은 이름의 메서드를 하위 클래스에 작성하지 못하게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028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WORA </a:t>
            </a:r>
            <a:r>
              <a:rPr lang="ko-KR" altLang="en-US" sz="1800" dirty="0" smtClean="0"/>
              <a:t>를 가능케 한 이유</a:t>
            </a:r>
            <a:endParaRPr lang="en-US" altLang="ko-KR" sz="1400" dirty="0" smtClean="0"/>
          </a:p>
          <a:p>
            <a:pPr lvl="1"/>
            <a:r>
              <a:rPr lang="en-US" altLang="ko-KR" sz="1400" dirty="0"/>
              <a:t>C/C++ </a:t>
            </a:r>
            <a:r>
              <a:rPr lang="ko-KR" altLang="en-US" sz="1400" dirty="0"/>
              <a:t>언어는 컴파일 결과 타겟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</a:t>
            </a:r>
            <a:r>
              <a:rPr lang="en-US" altLang="ko-KR" sz="1400" dirty="0"/>
              <a:t>CPU</a:t>
            </a:r>
            <a:r>
              <a:rPr lang="ko-KR" altLang="en-US" sz="1400" dirty="0"/>
              <a:t>가 실행할 수 있는 기계어로 직접 변환하지만</a:t>
            </a:r>
            <a:r>
              <a:rPr lang="en-US" altLang="ko-KR" sz="1400" dirty="0"/>
              <a:t>, </a:t>
            </a:r>
            <a:br>
              <a:rPr lang="en-US" altLang="ko-KR" sz="1400" dirty="0"/>
            </a:br>
            <a:r>
              <a:rPr lang="en-US" altLang="ko-KR" sz="1400" dirty="0"/>
              <a:t>Java </a:t>
            </a:r>
            <a:r>
              <a:rPr lang="ko-KR" altLang="en-US" sz="1400" dirty="0"/>
              <a:t>언어는 컴파일 </a:t>
            </a:r>
            <a:r>
              <a:rPr lang="ko-KR" altLang="en-US" sz="1400" dirty="0" smtClean="0"/>
              <a:t>결과</a:t>
            </a:r>
            <a:r>
              <a:rPr lang="ko-KR" altLang="en-US" sz="1400" dirty="0"/>
              <a:t>로</a:t>
            </a:r>
            <a:r>
              <a:rPr lang="ko-KR" altLang="en-US" sz="1400" dirty="0" smtClean="0"/>
              <a:t> </a:t>
            </a:r>
            <a:r>
              <a:rPr lang="en-US" altLang="ko-KR" sz="1400" b="1" dirty="0">
                <a:solidFill>
                  <a:schemeClr val="accent5"/>
                </a:solidFill>
              </a:rPr>
              <a:t>JVM(Java Virtual Machine)</a:t>
            </a:r>
            <a:r>
              <a:rPr lang="ko-KR" altLang="en-US" sz="1400" b="1" dirty="0">
                <a:solidFill>
                  <a:schemeClr val="accent5"/>
                </a:solidFill>
              </a:rPr>
              <a:t>이 실행할 수 있는 바이트코드로 변환</a:t>
            </a:r>
            <a:r>
              <a:rPr lang="ko-KR" altLang="en-US" sz="1400" dirty="0"/>
              <a:t>해 타겟 </a:t>
            </a:r>
            <a:r>
              <a:rPr lang="ko-KR" altLang="en-US" sz="1400" dirty="0" err="1"/>
              <a:t>머신에</a:t>
            </a:r>
            <a:r>
              <a:rPr lang="ko-KR" altLang="en-US" sz="1400" dirty="0"/>
              <a:t> </a:t>
            </a:r>
            <a:r>
              <a:rPr lang="en-US" altLang="ko-KR" sz="1400" dirty="0"/>
              <a:t>JVM</a:t>
            </a:r>
            <a:r>
              <a:rPr lang="ko-KR" altLang="en-US" sz="1400" dirty="0"/>
              <a:t>만 있으면 어디서나 동일한 실행 환경을 제공한다</a:t>
            </a:r>
            <a:r>
              <a:rPr lang="en-US" altLang="ko-KR" sz="1400" dirty="0" smtClean="0"/>
              <a:t>.</a:t>
            </a:r>
            <a:br>
              <a:rPr lang="en-US" altLang="ko-KR" sz="1400" dirty="0" smtClean="0"/>
            </a:br>
            <a:endParaRPr lang="en-US" altLang="ko-KR" sz="1400" dirty="0" smtClean="0"/>
          </a:p>
          <a:p>
            <a:r>
              <a:rPr lang="en-US" altLang="ko-KR" sz="1800" dirty="0" smtClean="0"/>
              <a:t>Byte Code</a:t>
            </a:r>
          </a:p>
          <a:p>
            <a:pPr lvl="1"/>
            <a:r>
              <a:rPr lang="en-US" altLang="ko-KR" sz="1400" dirty="0" err="1" smtClean="0"/>
              <a:t>Javac</a:t>
            </a:r>
            <a:r>
              <a:rPr lang="en-US" altLang="ko-KR" sz="1400" dirty="0" smtClean="0"/>
              <a:t> (</a:t>
            </a:r>
            <a:r>
              <a:rPr lang="ko-KR" altLang="en-US" sz="1400" dirty="0" smtClean="0"/>
              <a:t>자바 컴파일러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Java </a:t>
            </a:r>
            <a:r>
              <a:rPr lang="ko-KR" altLang="en-US" sz="1400" dirty="0" smtClean="0"/>
              <a:t>소스코드를 컴파일한 결과로 추출된 기계어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JVM</a:t>
            </a:r>
            <a:r>
              <a:rPr lang="ko-KR" altLang="en-US" sz="1400" dirty="0" smtClean="0"/>
              <a:t>이 실행할 수 있는 바이너리 코드 </a:t>
            </a:r>
            <a:r>
              <a:rPr lang="en-US" altLang="ko-KR" sz="1400" dirty="0" smtClean="0"/>
              <a:t>(</a:t>
            </a:r>
            <a:r>
              <a:rPr lang="ko-KR" altLang="en-US" sz="1400" dirty="0"/>
              <a:t>타겟 </a:t>
            </a:r>
            <a:r>
              <a:rPr lang="ko-KR" altLang="en-US" sz="1400" dirty="0" err="1"/>
              <a:t>머신의</a:t>
            </a:r>
            <a:r>
              <a:rPr lang="ko-KR" altLang="en-US" sz="1400" dirty="0"/>
              <a:t> </a:t>
            </a:r>
            <a:r>
              <a:rPr lang="en-US" altLang="ko-KR" sz="1400" dirty="0"/>
              <a:t>CPU</a:t>
            </a:r>
            <a:r>
              <a:rPr lang="ko-KR" altLang="en-US" sz="1400" dirty="0"/>
              <a:t>가 </a:t>
            </a:r>
            <a:r>
              <a:rPr lang="ko-KR" altLang="en-US" sz="1400" dirty="0" smtClean="0"/>
              <a:t>실행하지 않음</a:t>
            </a:r>
            <a:r>
              <a:rPr lang="en-US" altLang="ko-KR" sz="1400" dirty="0" smtClean="0"/>
              <a:t>)</a:t>
            </a:r>
          </a:p>
          <a:p>
            <a:pPr lvl="1"/>
            <a:r>
              <a:rPr lang="en-US" altLang="ko-KR" sz="1400" dirty="0" smtClean="0"/>
              <a:t>JVM</a:t>
            </a:r>
            <a:r>
              <a:rPr lang="ko-KR" altLang="en-US" sz="1400" dirty="0" smtClean="0"/>
              <a:t>이 인터프리터 방식으로 </a:t>
            </a:r>
            <a:r>
              <a:rPr lang="en-US" altLang="ko-KR" sz="1400" dirty="0" smtClean="0"/>
              <a:t>Byte Code</a:t>
            </a:r>
            <a:r>
              <a:rPr lang="ko-KR" altLang="en-US" sz="1400" dirty="0" smtClean="0"/>
              <a:t>를 해석해 타겟 </a:t>
            </a:r>
            <a:r>
              <a:rPr lang="ko-KR" altLang="en-US" sz="1400" dirty="0" err="1" smtClean="0"/>
              <a:t>머신에서</a:t>
            </a:r>
            <a:r>
              <a:rPr lang="ko-KR" altLang="en-US" sz="1400" dirty="0" smtClean="0"/>
              <a:t> 실행</a:t>
            </a:r>
            <a:endParaRPr lang="en-US" altLang="ko-KR" sz="1400" dirty="0"/>
          </a:p>
          <a:p>
            <a:pPr lvl="1"/>
            <a:endParaRPr lang="en-US" altLang="ko-KR" sz="1400" dirty="0" smtClean="0"/>
          </a:p>
          <a:p>
            <a:r>
              <a:rPr lang="en-US" altLang="ko-KR" sz="1800" dirty="0" smtClean="0"/>
              <a:t>JVM (Java Virtual Machine)</a:t>
            </a:r>
          </a:p>
          <a:p>
            <a:pPr lvl="1"/>
            <a:r>
              <a:rPr lang="ko-KR" altLang="en-US" sz="1400" dirty="0" smtClean="0"/>
              <a:t>서로 다른 타겟 </a:t>
            </a:r>
            <a:r>
              <a:rPr lang="ko-KR" altLang="en-US" sz="1400" dirty="0" err="1" smtClean="0"/>
              <a:t>머신별로</a:t>
            </a:r>
            <a:r>
              <a:rPr lang="ko-KR" altLang="en-US" sz="1400" dirty="0" smtClean="0"/>
              <a:t> 동일한 자바 실행 환경 제공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en-US" altLang="ko-KR" sz="1400" dirty="0" smtClean="0"/>
              <a:t>JVM </a:t>
            </a:r>
            <a:r>
              <a:rPr lang="ko-KR" altLang="en-US" sz="1400" dirty="0" smtClean="0"/>
              <a:t>자체는 플랫폼 종속적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en-US" altLang="ko-KR" sz="1400" dirty="0" smtClean="0"/>
              <a:t>Byte Code </a:t>
            </a:r>
            <a:r>
              <a:rPr lang="ko-KR" altLang="en-US" sz="1400" dirty="0" smtClean="0"/>
              <a:t>를 </a:t>
            </a:r>
            <a:r>
              <a:rPr lang="ko-KR" altLang="en-US" sz="1400" dirty="0" err="1" smtClean="0"/>
              <a:t>입력받아</a:t>
            </a:r>
            <a:r>
              <a:rPr lang="ko-KR" altLang="en-US" sz="1400" dirty="0" smtClean="0"/>
              <a:t> 프로세스를 실행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6770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상수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err="1" smtClean="0"/>
              <a:t>멤버변수는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선언시</a:t>
            </a:r>
            <a:r>
              <a:rPr lang="ko-KR" altLang="en-US" sz="1800" dirty="0" smtClean="0"/>
              <a:t> 초기값을 지정해야 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한번 정의되면 값을 변경할 수 없어 상수로 쓴다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[static]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상수이름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b="1" dirty="0" smtClean="0"/>
              <a:t>초기값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30" y="2602721"/>
            <a:ext cx="7462740" cy="39894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381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상수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final </a:t>
            </a:r>
            <a:r>
              <a:rPr lang="ko-KR" altLang="en-US" sz="1800" dirty="0" err="1" smtClean="0"/>
              <a:t>멤버변수는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선언시</a:t>
            </a:r>
            <a:r>
              <a:rPr lang="ko-KR" altLang="en-US" sz="1800" dirty="0" smtClean="0"/>
              <a:t> 초기값을 지정해야 하며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한번 정의되면 값을 변경할 수 없어 상수로 쓴다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final</a:t>
            </a:r>
            <a:r>
              <a:rPr lang="en-US" altLang="ko-KR" dirty="0" smtClean="0"/>
              <a:t> [static]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상수이름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= </a:t>
            </a:r>
            <a:r>
              <a:rPr lang="ko-KR" altLang="en-US" b="1" dirty="0" smtClean="0"/>
              <a:t>초기값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630" y="2602721"/>
            <a:ext cx="7462740" cy="39894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81012" y="5262364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200" y="5482128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상수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선언시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키워드만 붙여도 되나</a:t>
            </a:r>
            <a:endParaRPr lang="en-US" altLang="ko-KR" sz="2400" b="1" dirty="0" smtClean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ko-KR" altLang="en-US" sz="2400" b="1" dirty="0" smtClean="0">
                <a:sym typeface="Wingdings" panose="05000000000000000000" pitchFamily="2" charset="2"/>
              </a:rPr>
              <a:t>호출 편의를 위해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final static 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을 함께 붙이자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1007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자식클래스이름 </a:t>
            </a:r>
            <a:r>
              <a:rPr lang="en-US" altLang="ko-KR" b="1" dirty="0" smtClean="0"/>
              <a:t>extends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부모클래스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sp>
        <p:nvSpPr>
          <p:cNvPr id="18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18374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다중 상속을 지원하지 않는다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 계층 최상위에 있는 클래스는 </a:t>
            </a:r>
            <a:r>
              <a:rPr lang="en-US" altLang="ko-KR" sz="1800" dirty="0" err="1" smtClean="0"/>
              <a:t>java.lang.Object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 이다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모든 클래스가 </a:t>
            </a:r>
            <a:r>
              <a:rPr lang="en-US" altLang="ko-KR" sz="1800" dirty="0" smtClean="0"/>
              <a:t>Object</a:t>
            </a:r>
            <a:r>
              <a:rPr lang="ko-KR" altLang="en-US" sz="1800" dirty="0" smtClean="0"/>
              <a:t>를 상속받도록 </a:t>
            </a:r>
            <a:r>
              <a:rPr lang="ko-KR" altLang="en-US" sz="1800" dirty="0" err="1" smtClean="0"/>
              <a:t>컴파일된다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자식클래스</a:t>
            </a:r>
            <a:r>
              <a:rPr lang="ko-KR" altLang="en-US" sz="1800" dirty="0" smtClean="0"/>
              <a:t> 생성시 자식 </a:t>
            </a:r>
            <a:r>
              <a:rPr lang="en-US" altLang="ko-KR" sz="1800" dirty="0" smtClean="0"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ym typeface="Wingdings" panose="05000000000000000000" pitchFamily="2" charset="2"/>
              </a:rPr>
              <a:t>부모 순서로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생성자를</a:t>
            </a:r>
            <a:r>
              <a:rPr lang="ko-KR" altLang="en-US" sz="1800" dirty="0" smtClean="0">
                <a:sym typeface="Wingdings" panose="05000000000000000000" pitchFamily="2" charset="2"/>
              </a:rPr>
              <a:t> 호출하며</a:t>
            </a:r>
            <a:r>
              <a:rPr lang="en-US" altLang="ko-KR" sz="1800" dirty="0" smtClean="0">
                <a:sym typeface="Wingdings" panose="05000000000000000000" pitchFamily="2" charset="2"/>
              </a:rPr>
              <a:t>,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r>
              <a:rPr lang="ko-KR" altLang="en-US" sz="1800" dirty="0" smtClean="0">
                <a:sym typeface="Wingdings" panose="05000000000000000000" pitchFamily="2" charset="2"/>
              </a:rPr>
              <a:t>부모 </a:t>
            </a:r>
            <a:r>
              <a:rPr lang="en-US" altLang="ko-KR" sz="1800" dirty="0" smtClean="0">
                <a:sym typeface="Wingdings" panose="05000000000000000000" pitchFamily="2" charset="2"/>
              </a:rPr>
              <a:t> </a:t>
            </a:r>
            <a:r>
              <a:rPr lang="ko-KR" altLang="en-US" sz="1800" dirty="0" smtClean="0">
                <a:sym typeface="Wingdings" panose="05000000000000000000" pitchFamily="2" charset="2"/>
              </a:rPr>
              <a:t>자식 순서로 생성자가 실행된다</a:t>
            </a:r>
            <a:r>
              <a:rPr lang="en-US" altLang="ko-KR" sz="1800" dirty="0" smtClean="0">
                <a:sym typeface="Wingdings" panose="05000000000000000000" pitchFamily="2" charset="2"/>
              </a:rPr>
              <a:t>.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endParaRPr lang="en-US" altLang="ko-KR" sz="1800" dirty="0" smtClean="0">
              <a:sym typeface="Wingdings" panose="05000000000000000000" pitchFamily="2" charset="2"/>
            </a:endParaRPr>
          </a:p>
          <a:p>
            <a:r>
              <a:rPr lang="ko-KR" altLang="en-US" sz="1800" dirty="0" smtClean="0">
                <a:sym typeface="Wingdings" panose="05000000000000000000" pitchFamily="2" charset="2"/>
              </a:rPr>
              <a:t>부모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생성자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호출시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en-US" altLang="ko-KR" sz="1800" dirty="0" smtClean="0">
                <a:sym typeface="Wingdings" panose="05000000000000000000" pitchFamily="2" charset="2"/>
              </a:rPr>
              <a:t>super(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인자타입</a:t>
            </a:r>
            <a:r>
              <a:rPr lang="ko-KR" altLang="en-US" sz="1800" dirty="0" smtClean="0">
                <a:sym typeface="Wingdings" panose="05000000000000000000" pitchFamily="2" charset="2"/>
              </a:rPr>
              <a:t> 인자</a:t>
            </a:r>
            <a:r>
              <a:rPr lang="en-US" altLang="ko-KR" sz="1800" dirty="0" smtClean="0">
                <a:sym typeface="Wingdings" panose="05000000000000000000" pitchFamily="2" charset="2"/>
              </a:rPr>
              <a:t>); </a:t>
            </a:r>
            <a:r>
              <a:rPr lang="ko-KR" altLang="en-US" sz="1800" dirty="0" smtClean="0">
                <a:sym typeface="Wingdings" panose="05000000000000000000" pitchFamily="2" charset="2"/>
              </a:rPr>
              <a:t>를 호출할 수 있다</a:t>
            </a:r>
            <a:r>
              <a:rPr lang="en-US" altLang="ko-KR" sz="1800" dirty="0" smtClean="0">
                <a:sym typeface="Wingdings" panose="05000000000000000000" pitchFamily="2" charset="2"/>
              </a:rPr>
              <a:t>.</a:t>
            </a:r>
            <a:endParaRPr lang="en-US" altLang="ko-KR" sz="1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39" y="2013295"/>
            <a:ext cx="3210881" cy="417414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56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34" y="1209040"/>
            <a:ext cx="9901733" cy="52132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98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상속 선언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455" y="888861"/>
            <a:ext cx="8381091" cy="55484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369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추상클래스</a:t>
            </a:r>
            <a:r>
              <a:rPr lang="ko-KR" altLang="en-US" dirty="0" smtClean="0"/>
              <a:t> 선언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abstract</a:t>
            </a:r>
            <a:r>
              <a:rPr lang="en-US" altLang="ko-KR" dirty="0" smtClean="0"/>
              <a:t> class </a:t>
            </a:r>
            <a:r>
              <a:rPr lang="ko-KR" altLang="en-US" dirty="0" err="1" smtClean="0"/>
              <a:t>클래스이름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1614249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인스턴스를 생성할 수 없는 클래스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구현되지 않은 추상메서드가 존재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설계와 구현을 분리하여 개발하기 위함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계층적 상속 관계 클래스 구조를 </a:t>
            </a:r>
            <a:r>
              <a:rPr lang="ko-KR" altLang="en-US" sz="1800" dirty="0" err="1" smtClean="0"/>
              <a:t>만들때</a:t>
            </a:r>
            <a:r>
              <a:rPr lang="ko-KR" altLang="en-US" sz="1800" dirty="0" smtClean="0"/>
              <a:t> 적합</a:t>
            </a:r>
            <a:endParaRPr lang="en-US" altLang="ko-KR" sz="18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02920" y="427811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추상메서드</a:t>
            </a:r>
            <a:r>
              <a:rPr lang="ko-KR" altLang="en-US" dirty="0" smtClean="0"/>
              <a:t> 선언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479962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489137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abstract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메서드이름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인자타입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인자이름</a:t>
            </a:r>
            <a:r>
              <a:rPr lang="en-US" altLang="ko-KR" dirty="0"/>
              <a:t> </a:t>
            </a:r>
            <a:r>
              <a:rPr lang="en-US" altLang="ko-KR" dirty="0" smtClean="0"/>
              <a:t>…);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5653630"/>
            <a:ext cx="10578151" cy="881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smtClean="0"/>
              <a:t>구현하지 않고 선언만 되어있는 메서드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400590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선언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b="1" dirty="0" smtClean="0"/>
              <a:t>interface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타입이름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인스턴스를 생성할 수 없는 클래스 </a:t>
            </a:r>
            <a:r>
              <a:rPr lang="en-US" altLang="ko-KR" sz="1800" dirty="0"/>
              <a:t>(</a:t>
            </a:r>
            <a:r>
              <a:rPr lang="ko-KR" altLang="en-US" sz="1800" dirty="0"/>
              <a:t>구현되지 않은 추상메서드가 존재</a:t>
            </a:r>
            <a:r>
              <a:rPr lang="en-US" altLang="ko-KR" sz="1800" dirty="0"/>
              <a:t>)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설계와 구현을 분리하여 개발하기 위함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계층적 상속 관계 클래스 구조를 </a:t>
            </a:r>
            <a:r>
              <a:rPr lang="ko-KR" altLang="en-US" sz="1800" dirty="0" err="1" smtClean="0"/>
              <a:t>만들때</a:t>
            </a:r>
            <a:r>
              <a:rPr lang="ko-KR" altLang="en-US" sz="1800" dirty="0" smtClean="0"/>
              <a:t> 적합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모든 메서드의 접근지정자가 </a:t>
            </a:r>
            <a:r>
              <a:rPr lang="en-US" altLang="ko-KR" sz="1800" dirty="0" smtClean="0"/>
              <a:t>public </a:t>
            </a:r>
            <a:r>
              <a:rPr lang="ko-KR" altLang="en-US" sz="1800" dirty="0" err="1" smtClean="0"/>
              <a:t>이어야함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생략시에도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public </a:t>
            </a:r>
            <a:r>
              <a:rPr lang="ko-KR" altLang="en-US" sz="1800" dirty="0" smtClean="0"/>
              <a:t>이다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레퍼런스 타입으로 사용된다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다른 인터페이스를 </a:t>
            </a:r>
            <a:r>
              <a:rPr lang="en-US" altLang="ko-KR" sz="1800" dirty="0" smtClean="0"/>
              <a:t>extends </a:t>
            </a:r>
            <a:r>
              <a:rPr lang="ko-KR" altLang="en-US" sz="1800" dirty="0" smtClean="0"/>
              <a:t>키워드로 상속 받을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상속이 가능하다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536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[abstract] class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implements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인터페이스이름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모든 추상메서드를 구현해야한다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구현이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상속과 구현이 가능하다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823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인터페이스 구현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[abstract] class </a:t>
            </a:r>
            <a:r>
              <a:rPr lang="ko-KR" altLang="en-US" dirty="0" err="1" smtClean="0"/>
              <a:t>클래스이름</a:t>
            </a:r>
            <a:r>
              <a:rPr lang="en-US" altLang="ko-KR" dirty="0" smtClean="0"/>
              <a:t> </a:t>
            </a:r>
            <a:r>
              <a:rPr lang="en-US" altLang="ko-KR" b="1" dirty="0" smtClean="0"/>
              <a:t>implements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인터페이스이름 </a:t>
            </a:r>
            <a:r>
              <a:rPr lang="en-US" altLang="ko-KR" dirty="0" smtClean="0"/>
              <a:t>{…}</a:t>
            </a:r>
            <a:endParaRPr lang="ko-KR" altLang="en-US" dirty="0"/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502920" y="2003699"/>
            <a:ext cx="10578151" cy="43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모든 추상메서드를 구현해야한다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다중 구현이 가능하다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상속과 구현이 가능하다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188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 </a:t>
            </a:r>
            <a:r>
              <a:rPr lang="en-US" altLang="ko-KR" b="1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97260"/>
          </a:xfrm>
        </p:spPr>
        <p:txBody>
          <a:bodyPr>
            <a:normAutofit/>
          </a:bodyPr>
          <a:lstStyle/>
          <a:p>
            <a:r>
              <a:rPr lang="ko-KR" altLang="en-US" sz="1800" smtClean="0"/>
              <a:t>인스턴스가 클래스 타입인가 판별해 리턴</a:t>
            </a:r>
            <a:endParaRPr lang="en-US" altLang="ko-KR" sz="1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864" y="2451791"/>
            <a:ext cx="6546273" cy="41477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81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0" name="그룹 29"/>
          <p:cNvGrpSpPr/>
          <p:nvPr/>
        </p:nvGrpSpPr>
        <p:grpSpPr>
          <a:xfrm>
            <a:off x="657226" y="1239442"/>
            <a:ext cx="10782299" cy="5071451"/>
            <a:chOff x="657226" y="1239442"/>
            <a:chExt cx="10782299" cy="5071451"/>
          </a:xfrm>
        </p:grpSpPr>
        <p:grpSp>
          <p:nvGrpSpPr>
            <p:cNvPr id="31" name="그룹 30"/>
            <p:cNvGrpSpPr/>
            <p:nvPr/>
          </p:nvGrpSpPr>
          <p:grpSpPr>
            <a:xfrm>
              <a:off x="9372600" y="4805943"/>
              <a:ext cx="2066925" cy="1485900"/>
              <a:chOff x="9372600" y="4805943"/>
              <a:chExt cx="2066925" cy="1485900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9372600" y="5548893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9372600" y="4805943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9372600" y="1465049"/>
              <a:ext cx="2066925" cy="1485900"/>
              <a:chOff x="9372600" y="1465049"/>
              <a:chExt cx="2066925" cy="1485900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9372600" y="2207999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9372600" y="1465049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3" name="직선 화살표 연결선 32"/>
            <p:cNvCxnSpPr>
              <a:stCxn id="35" idx="3"/>
              <a:endCxn id="41" idx="1"/>
            </p:cNvCxnSpPr>
            <p:nvPr/>
          </p:nvCxnSpPr>
          <p:spPr>
            <a:xfrm>
              <a:off x="2352676" y="3393679"/>
              <a:ext cx="1990724" cy="1826021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35" idx="3"/>
              <a:endCxn id="39" idx="1"/>
            </p:cNvCxnSpPr>
            <p:nvPr/>
          </p:nvCxnSpPr>
          <p:spPr>
            <a:xfrm flipV="1">
              <a:off x="2352676" y="1909764"/>
              <a:ext cx="1990724" cy="1483915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657226" y="2723357"/>
              <a:ext cx="1695450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52475" y="2790032"/>
              <a:ext cx="13144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 = 0;</a:t>
              </a:r>
            </a:p>
            <a:p>
              <a:r>
                <a:rPr lang="en-US" altLang="ko-KR" dirty="0" err="1" smtClean="0"/>
                <a:t>int</a:t>
              </a:r>
              <a:r>
                <a:rPr lang="en-US" altLang="ko-KR" dirty="0" smtClean="0"/>
                <a:t> j = 1;</a:t>
              </a:r>
              <a:br>
                <a:rPr lang="en-US" altLang="ko-KR" dirty="0" smtClean="0"/>
              </a:br>
              <a:r>
                <a:rPr lang="en-US" altLang="ko-KR" dirty="0" err="1" smtClean="0"/>
                <a:t>i</a:t>
              </a:r>
              <a:r>
                <a:rPr lang="en-US" altLang="ko-KR" dirty="0" smtClean="0"/>
                <a:t> =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 - j;</a:t>
              </a:r>
              <a:br>
                <a:rPr lang="en-US" altLang="ko-KR" dirty="0" smtClean="0"/>
              </a:br>
              <a:r>
                <a:rPr lang="en-US" altLang="ko-KR" dirty="0" err="1" smtClean="0"/>
                <a:t>cout</a:t>
              </a:r>
              <a:r>
                <a:rPr lang="en-US" altLang="ko-KR" dirty="0" smtClean="0"/>
                <a:t> &lt;&lt; </a:t>
              </a:r>
              <a:r>
                <a:rPr lang="en-US" altLang="ko-KR" dirty="0" err="1" smtClean="0"/>
                <a:t>i</a:t>
              </a:r>
              <a:r>
                <a:rPr lang="en-US" altLang="ko-KR" dirty="0" smtClean="0"/>
                <a:t>;</a:t>
              </a:r>
              <a:endParaRPr lang="ko-KR" altLang="en-US" dirty="0"/>
            </a:p>
          </p:txBody>
        </p:sp>
        <p:cxnSp>
          <p:nvCxnSpPr>
            <p:cNvPr id="37" name="직선 화살표 연결선 36"/>
            <p:cNvCxnSpPr>
              <a:stCxn id="39" idx="3"/>
              <a:endCxn id="49" idx="1"/>
            </p:cNvCxnSpPr>
            <p:nvPr/>
          </p:nvCxnSpPr>
          <p:spPr>
            <a:xfrm flipV="1">
              <a:off x="7286625" y="1836524"/>
              <a:ext cx="2085975" cy="7324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/>
            <p:cNvCxnSpPr>
              <a:stCxn id="41" idx="3"/>
              <a:endCxn id="51" idx="1"/>
            </p:cNvCxnSpPr>
            <p:nvPr/>
          </p:nvCxnSpPr>
          <p:spPr>
            <a:xfrm flipV="1">
              <a:off x="7286625" y="5177418"/>
              <a:ext cx="2085975" cy="4228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4343400" y="1239442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05337" y="1721615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0101011101010101…</a:t>
              </a:r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343400" y="4549378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605337" y="5031551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0101111101000000…</a:t>
              </a:r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7226" y="4130675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Test.cpp</a:t>
              </a:r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67287" y="2651255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Test.exe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967287" y="5941561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Test.exe</a:t>
              </a:r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776538" y="2515019"/>
              <a:ext cx="20907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Mac </a:t>
              </a:r>
              <a:r>
                <a:rPr lang="ko-KR" altLang="en-US" dirty="0" smtClean="0"/>
                <a:t>환경을 위한 </a:t>
              </a:r>
              <a:r>
                <a:rPr lang="en-US" altLang="ko-KR" dirty="0" smtClean="0"/>
                <a:t>Compile/Link</a:t>
              </a:r>
              <a:endParaRPr lang="ko-KR" alt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776538" y="3966428"/>
              <a:ext cx="29860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Intel/Windows </a:t>
              </a:r>
              <a:r>
                <a:rPr lang="ko-KR" altLang="en-US" dirty="0" smtClean="0"/>
                <a:t>환경을 위한 </a:t>
              </a:r>
              <a:r>
                <a:rPr lang="en-US" altLang="ko-KR" dirty="0" smtClean="0"/>
                <a:t>Compile/Link</a:t>
              </a:r>
              <a:endParaRPr lang="ko-KR" alt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631907" y="1896828"/>
              <a:ext cx="15617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Mac </a:t>
              </a:r>
              <a:r>
                <a:rPr lang="ko-KR" altLang="en-US" dirty="0" smtClean="0"/>
                <a:t>환경의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err="1" smtClean="0"/>
                <a:t>머신이</a:t>
              </a:r>
              <a:r>
                <a:rPr lang="ko-KR" altLang="en-US" dirty="0" smtClean="0"/>
                <a:t> 실행</a:t>
              </a:r>
              <a:endParaRPr lang="ko-KR" alt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58037" y="5295230"/>
              <a:ext cx="25094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Intel/Windows </a:t>
              </a:r>
              <a:r>
                <a:rPr lang="ko-KR" altLang="en-US" dirty="0" smtClean="0"/>
                <a:t>환경의</a:t>
              </a:r>
              <a:r>
                <a:rPr lang="en-US" altLang="ko-KR" dirty="0" smtClean="0"/>
                <a:t/>
              </a:r>
              <a:br>
                <a:rPr lang="en-US" altLang="ko-KR" dirty="0" smtClean="0"/>
              </a:br>
              <a:r>
                <a:rPr lang="ko-KR" altLang="en-US" dirty="0" err="1" smtClean="0"/>
                <a:t>머신이</a:t>
              </a:r>
              <a:r>
                <a:rPr lang="ko-KR" altLang="en-US" dirty="0" smtClean="0"/>
                <a:t> 실행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270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업캐스팅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부모클래스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자식인스턴스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4811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자식 인스턴스를 부모 클래스로 강제 타입 변환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 인스턴스만 호출 가능한 </a:t>
            </a:r>
            <a:r>
              <a:rPr lang="ko-KR" altLang="en-US" sz="1800" dirty="0" err="1" smtClean="0"/>
              <a:t>멤버변수가</a:t>
            </a:r>
            <a:r>
              <a:rPr lang="ko-KR" altLang="en-US" sz="1800" dirty="0" smtClean="0"/>
              <a:t> 접근 불가능 할 수 있음</a:t>
            </a:r>
            <a:endParaRPr lang="en-US" altLang="ko-KR" sz="18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399" y="3888105"/>
            <a:ext cx="5019675" cy="15811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1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다운캐스팅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자식클래스</a:t>
            </a:r>
            <a:r>
              <a:rPr lang="ko-KR" altLang="en-US" dirty="0" smtClean="0"/>
              <a:t> 인스턴스이름 </a:t>
            </a:r>
            <a:r>
              <a:rPr lang="en-US" altLang="ko-KR" dirty="0" smtClean="0"/>
              <a:t>= (</a:t>
            </a:r>
            <a:r>
              <a:rPr lang="ko-KR" altLang="en-US" dirty="0" err="1" smtClean="0"/>
              <a:t>자식클래스</a:t>
            </a:r>
            <a:r>
              <a:rPr lang="en-US" altLang="ko-KR" dirty="0" smtClean="0"/>
              <a:t>) </a:t>
            </a:r>
            <a:r>
              <a:rPr lang="ko-KR" altLang="en-US" dirty="0" smtClean="0"/>
              <a:t>부모인스턴스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4811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부모 인스턴스를 자식 클래스로 강제 타입 변환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명시적으로 개발자가 타입을 </a:t>
            </a:r>
            <a:r>
              <a:rPr lang="ko-KR" altLang="en-US" sz="1800" dirty="0" err="1" smtClean="0"/>
              <a:t>지정해야하며</a:t>
            </a:r>
            <a:r>
              <a:rPr lang="ko-KR" altLang="en-US" sz="1800" dirty="0" smtClean="0"/>
              <a:t> 자식클래스가 아닐 경우 런타임 에러 발생</a:t>
            </a:r>
            <a:endParaRPr lang="en-US" altLang="ko-KR" sz="18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415" y="3111437"/>
            <a:ext cx="8777169" cy="333768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117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07416" y="1241446"/>
            <a:ext cx="8777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[@Override] </a:t>
            </a:r>
            <a:r>
              <a:rPr lang="ko-KR" altLang="en-US" dirty="0" err="1" smtClean="0"/>
              <a:t>접근지정자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같은리턴타입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같은메서드이름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같은인자</a:t>
            </a:r>
            <a:r>
              <a:rPr lang="en-US" altLang="ko-KR" dirty="0" smtClean="0"/>
              <a:t> …) {…}</a:t>
            </a:r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57414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부모 클래스의 메서드와 동일한 이름의 메서드를 자식 메서드에 중복으로 선언되었고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자식 클래스의 해당 메서드가 호출되면 자식 메서드가 실행된다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동적 바인딩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실행할 메서드를 컴파일 타임이 아닌 런타임에 결정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자식클래스가 오버라이딩한 메서드는 부모의 메서드보다 접근지정자가 같거나 넓을 수 있다</a:t>
            </a:r>
            <a:r>
              <a:rPr lang="en-US" altLang="ko-KR" sz="1800" dirty="0" smtClean="0"/>
              <a:t>,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접근지정자</a:t>
            </a:r>
            <a:r>
              <a:rPr lang="ko-KR" altLang="en-US" sz="1800" dirty="0" smtClean="0"/>
              <a:t> 범위가 좁아질 수 없다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부모클래스에 </a:t>
            </a:r>
            <a:r>
              <a:rPr lang="en-US" altLang="ko-KR" sz="1800" dirty="0" smtClean="0"/>
              <a:t>static, private, final </a:t>
            </a:r>
            <a:r>
              <a:rPr lang="ko-KR" altLang="en-US" sz="1800" dirty="0" smtClean="0"/>
              <a:t>로 선언된 메서드는 </a:t>
            </a:r>
            <a:r>
              <a:rPr lang="ko-KR" altLang="en-US" sz="1800" dirty="0" err="1" smtClean="0"/>
              <a:t>오버라이딩할</a:t>
            </a:r>
            <a:r>
              <a:rPr lang="ko-KR" altLang="en-US" sz="1800" dirty="0" smtClean="0"/>
              <a:t> 수 없다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자식클래스가 </a:t>
            </a:r>
            <a:r>
              <a:rPr lang="ko-KR" altLang="en-US" sz="1800" dirty="0" err="1" smtClean="0"/>
              <a:t>오버라이딩</a:t>
            </a:r>
            <a:r>
              <a:rPr lang="ko-KR" altLang="en-US" sz="1800" dirty="0" smtClean="0"/>
              <a:t> 했으나 </a:t>
            </a:r>
            <a:r>
              <a:rPr lang="en-US" altLang="ko-KR" sz="1800" dirty="0" smtClean="0"/>
              <a:t>super.</a:t>
            </a:r>
            <a:r>
              <a:rPr lang="ko-KR" altLang="en-US" sz="1800" dirty="0" err="1" smtClean="0"/>
              <a:t>메서드이름</a:t>
            </a:r>
            <a:r>
              <a:rPr lang="ko-KR" altLang="en-US" sz="1800" dirty="0" smtClean="0"/>
              <a:t> 을 </a:t>
            </a:r>
            <a:r>
              <a:rPr lang="ko-KR" altLang="en-US" sz="1800" dirty="0" err="1" smtClean="0"/>
              <a:t>호출시</a:t>
            </a:r>
            <a:r>
              <a:rPr lang="ko-KR" altLang="en-US" sz="1800" dirty="0" smtClean="0"/>
              <a:t> 부모클래스의 메서드가 실행된다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(super : </a:t>
            </a:r>
            <a:r>
              <a:rPr lang="ko-KR" altLang="en-US" sz="1800" dirty="0" err="1" smtClean="0"/>
              <a:t>부모클래스</a:t>
            </a:r>
            <a:r>
              <a:rPr lang="ko-KR" altLang="en-US" sz="1800" dirty="0" smtClean="0"/>
              <a:t> 레퍼런스</a:t>
            </a:r>
            <a:r>
              <a:rPr lang="en-US" altLang="ko-KR" sz="1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17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454" y="941768"/>
            <a:ext cx="8659091" cy="58291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85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메서드 </a:t>
            </a:r>
            <a:r>
              <a:rPr lang="ko-KR" altLang="en-US" dirty="0" err="1" smtClean="0"/>
              <a:t>오버라이딩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71" y="997520"/>
            <a:ext cx="8620056" cy="58486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96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accent2">
              <a:lumMod val="20000"/>
              <a:lumOff val="80000"/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패키지 시스템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4265020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클래스 파일들을 각각의 디렉터리에 </a:t>
            </a:r>
            <a:r>
              <a:rPr lang="ko-KR" altLang="en-US" sz="1800" dirty="0" smtClean="0"/>
              <a:t>별도로 보관하며 </a:t>
            </a:r>
            <a:r>
              <a:rPr lang="en-US" altLang="ko-KR" sz="1800" b="1" dirty="0" smtClean="0"/>
              <a:t>package </a:t>
            </a:r>
            <a:r>
              <a:rPr lang="ko-KR" altLang="en-US" sz="1800" b="1" dirty="0" err="1" smtClean="0"/>
              <a:t>패키지명</a:t>
            </a:r>
            <a:r>
              <a:rPr lang="ko-KR" altLang="en-US" sz="1800" dirty="0" smtClean="0"/>
              <a:t> 을 먼저 선언 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b="1" dirty="0" err="1" smtClean="0"/>
              <a:t>pakcage</a:t>
            </a:r>
            <a:r>
              <a:rPr lang="en-US" altLang="ko-KR" sz="1800" b="1" dirty="0" smtClean="0"/>
              <a:t> </a:t>
            </a:r>
            <a:r>
              <a:rPr lang="ko-KR" altLang="en-US" sz="1800" b="1" dirty="0" err="1" smtClean="0"/>
              <a:t>패키지명</a:t>
            </a:r>
            <a:r>
              <a:rPr lang="ko-KR" altLang="en-US" sz="1800" dirty="0" smtClean="0"/>
              <a:t> 을 선언하지 않으면 디폴트 패키지에 속한다고 한다</a:t>
            </a:r>
            <a:r>
              <a:rPr lang="en-US" altLang="ko-KR" sz="1800" dirty="0" smtClean="0"/>
              <a:t>.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/>
          </a:p>
          <a:p>
            <a:r>
              <a:rPr lang="ko-KR" altLang="en-US" sz="1800" dirty="0"/>
              <a:t>하나의 프로그램을 여러 개발자가 각각의 패키지를 나누어 </a:t>
            </a:r>
            <a:r>
              <a:rPr lang="ko-KR" altLang="en-US" sz="1800" dirty="0" smtClean="0"/>
              <a:t>개발한다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/>
              <a:t>서로 다른 디렉터리에 같은 이름의 클래스가 존재해도 경로명으로 구분이 </a:t>
            </a:r>
            <a:r>
              <a:rPr lang="ko-KR" altLang="en-US" sz="1800" dirty="0" smtClean="0"/>
              <a:t>가능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r>
              <a:rPr lang="ko-KR" altLang="en-US" sz="1800" dirty="0" smtClean="0"/>
              <a:t>다른 패키지의 클래스를 사용하기 위해서는 </a:t>
            </a:r>
            <a:r>
              <a:rPr lang="en-US" altLang="ko-KR" sz="1800" b="1" dirty="0" smtClean="0"/>
              <a:t>import </a:t>
            </a:r>
            <a:r>
              <a:rPr lang="ko-KR" altLang="en-US" sz="1800" b="1" dirty="0" err="1" smtClean="0"/>
              <a:t>패키지명</a:t>
            </a:r>
            <a:r>
              <a:rPr lang="en-US" altLang="ko-KR" sz="1800" b="1" dirty="0" smtClean="0"/>
              <a:t>.</a:t>
            </a:r>
            <a:r>
              <a:rPr lang="ko-KR" altLang="en-US" sz="1800" b="1" dirty="0" err="1" smtClean="0"/>
              <a:t>클래스명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먼저 선언 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모듈의 재사용을 위해 패키지를 설계하고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여러 프로젝트 </a:t>
            </a:r>
            <a:r>
              <a:rPr lang="ko-KR" altLang="en-US" sz="1800" dirty="0" err="1" smtClean="0"/>
              <a:t>개발시</a:t>
            </a:r>
            <a:r>
              <a:rPr lang="ko-KR" altLang="en-US" sz="1800" dirty="0" smtClean="0"/>
              <a:t> 같은 기능에 대해 패키지를 그대로 포함시킨다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관련있는</a:t>
            </a:r>
            <a:r>
              <a:rPr lang="ko-KR" altLang="en-US" dirty="0" smtClean="0"/>
              <a:t> 클래스나 인터페이스를 한 디렉터리에 묶어 놓는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557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 </a:t>
            </a:r>
            <a:r>
              <a:rPr lang="ko-KR" altLang="en-US" dirty="0" smtClean="0"/>
              <a:t>시스템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65390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특별히</a:t>
            </a:r>
            <a:r>
              <a:rPr lang="en-US" altLang="ko-KR" sz="1800" dirty="0" smtClean="0"/>
              <a:t>, </a:t>
            </a:r>
            <a:r>
              <a:rPr lang="ko-KR" altLang="en-US" sz="1800" b="1" dirty="0" smtClean="0"/>
              <a:t>컴파일러가 모든 클래스에 </a:t>
            </a:r>
            <a:r>
              <a:rPr lang="en-US" altLang="ko-KR" sz="1800" b="1" dirty="0" err="1" smtClean="0"/>
              <a:t>java.lang</a:t>
            </a:r>
            <a:r>
              <a:rPr lang="en-US" altLang="ko-KR" sz="1800" b="1" dirty="0" smtClean="0"/>
              <a:t> </a:t>
            </a:r>
            <a:r>
              <a:rPr lang="ko-KR" altLang="en-US" sz="1800" b="1" dirty="0" smtClean="0"/>
              <a:t>패키지를 </a:t>
            </a:r>
            <a:r>
              <a:rPr lang="en-US" altLang="ko-KR" sz="1800" b="1" dirty="0" smtClean="0"/>
              <a:t>import </a:t>
            </a:r>
            <a:r>
              <a:rPr lang="ko-KR" altLang="en-US" sz="1800" b="1" dirty="0" smtClean="0"/>
              <a:t>한다</a:t>
            </a:r>
            <a:r>
              <a:rPr lang="en-US" altLang="ko-KR" sz="1800" b="1" dirty="0" smtClean="0"/>
              <a:t>.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포함된 클래스 예시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Object, String, </a:t>
            </a:r>
            <a:r>
              <a:rPr lang="en-US" altLang="ko-KR" sz="1800" dirty="0" err="1" smtClean="0"/>
              <a:t>StringBuilder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StringBuffer</a:t>
            </a:r>
            <a:r>
              <a:rPr lang="en-US" altLang="ko-KR" sz="1800" dirty="0" smtClean="0"/>
              <a:t>, Math, Integer, Boolean, Character, …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42720" y="1241446"/>
            <a:ext cx="930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프로그래밍에 필요한 기본적인 클래스를 </a:t>
            </a:r>
            <a:r>
              <a:rPr lang="ko-KR" altLang="en-US" dirty="0"/>
              <a:t>포함해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657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 </a:t>
            </a:r>
            <a:r>
              <a:rPr lang="ko-KR" altLang="en-US" dirty="0" smtClean="0"/>
              <a:t>시스템 </a:t>
            </a:r>
            <a:r>
              <a:rPr lang="en-US" altLang="ko-KR" dirty="0" smtClean="0"/>
              <a:t>– </a:t>
            </a:r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/>
          </a:p>
        </p:txBody>
      </p:sp>
      <p:sp>
        <p:nvSpPr>
          <p:cNvPr id="1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1694540"/>
          </a:xfrm>
        </p:spPr>
        <p:txBody>
          <a:bodyPr>
            <a:normAutofit/>
          </a:bodyPr>
          <a:lstStyle/>
          <a:p>
            <a:r>
              <a:rPr lang="en-US" altLang="ko-KR" sz="1800" b="1" dirty="0" smtClean="0"/>
              <a:t>import </a:t>
            </a:r>
            <a:r>
              <a:rPr lang="en-US" altLang="ko-KR" sz="1800" b="1" dirty="0" err="1" smtClean="0"/>
              <a:t>java.util</a:t>
            </a:r>
            <a:r>
              <a:rPr lang="en-US" altLang="ko-KR" sz="1800" b="1" dirty="0" smtClean="0"/>
              <a:t>.</a:t>
            </a:r>
            <a:r>
              <a:rPr lang="ko-KR" altLang="en-US" sz="1800" b="1" dirty="0" err="1" smtClean="0"/>
              <a:t>클래스명</a:t>
            </a:r>
            <a:r>
              <a:rPr lang="en-US" altLang="ko-KR" sz="1800" b="1" dirty="0" smtClean="0"/>
              <a:t>;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먼저 </a:t>
            </a:r>
            <a:r>
              <a:rPr lang="ko-KR" altLang="en-US" sz="1800" dirty="0" err="1" smtClean="0"/>
              <a:t>선언후</a:t>
            </a:r>
            <a:r>
              <a:rPr lang="ko-KR" altLang="en-US" sz="1800" dirty="0" smtClean="0"/>
              <a:t> 호출해야한다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포함된 클래스 예시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Date, Calendar, Random, Scanner, </a:t>
            </a:r>
            <a:r>
              <a:rPr lang="en-US" altLang="ko-KR" sz="1800" dirty="0" err="1" smtClean="0"/>
              <a:t>StringTokenizer</a:t>
            </a:r>
            <a:r>
              <a:rPr lang="en-US" altLang="ko-KR" sz="1800" dirty="0" smtClean="0"/>
              <a:t>, …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442720" y="1241446"/>
            <a:ext cx="930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프로그래밍에 필요한 다양한 </a:t>
            </a:r>
            <a:r>
              <a:rPr lang="ko-KR" altLang="en-US" dirty="0" err="1" smtClean="0"/>
              <a:t>유틸</a:t>
            </a:r>
            <a:r>
              <a:rPr lang="ko-KR" altLang="en-US" dirty="0" smtClean="0"/>
              <a:t> 클래스를 포함해 제공한다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2920" y="388030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패키지 </a:t>
            </a:r>
            <a:r>
              <a:rPr lang="ko-KR" altLang="en-US" dirty="0" smtClean="0"/>
              <a:t>시스템 </a:t>
            </a:r>
            <a:r>
              <a:rPr lang="en-US" altLang="ko-KR" dirty="0" smtClean="0"/>
              <a:t>– java.io </a:t>
            </a:r>
            <a:r>
              <a:rPr lang="ko-KR" altLang="en-US" dirty="0" smtClean="0"/>
              <a:t>패키지</a:t>
            </a:r>
            <a:endParaRPr lang="en-US" altLang="ko-KR" dirty="0"/>
          </a:p>
        </p:txBody>
      </p:sp>
      <p:sp>
        <p:nvSpPr>
          <p:cNvPr id="18" name="내용 개체 틀 2"/>
          <p:cNvSpPr txBox="1">
            <a:spLocks/>
          </p:cNvSpPr>
          <p:nvPr/>
        </p:nvSpPr>
        <p:spPr>
          <a:xfrm>
            <a:off x="502920" y="5255820"/>
            <a:ext cx="10578151" cy="1287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 smtClean="0"/>
              <a:t>import java.io.</a:t>
            </a:r>
            <a:r>
              <a:rPr lang="ko-KR" altLang="en-US" sz="1800" b="1" dirty="0" err="1" smtClean="0"/>
              <a:t>클래스명</a:t>
            </a:r>
            <a:r>
              <a:rPr lang="en-US" altLang="ko-KR" sz="1800" b="1" dirty="0" smtClean="0"/>
              <a:t>;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을 먼저 </a:t>
            </a:r>
            <a:r>
              <a:rPr lang="ko-KR" altLang="en-US" sz="1800" dirty="0" err="1" smtClean="0"/>
              <a:t>선언후</a:t>
            </a:r>
            <a:r>
              <a:rPr lang="ko-KR" altLang="en-US" sz="1800" dirty="0" smtClean="0"/>
              <a:t> 호출해야한다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포함된 클래스 예시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File, </a:t>
            </a:r>
            <a:r>
              <a:rPr lang="en-US" altLang="ko-KR" sz="1800" dirty="0" err="1" smtClean="0"/>
              <a:t>InputStream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OutputStream</a:t>
            </a:r>
            <a:r>
              <a:rPr lang="en-US" altLang="ko-KR" sz="1800" dirty="0" smtClean="0"/>
              <a:t>, Writer, Reader, …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02920" y="440181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442720" y="4493566"/>
            <a:ext cx="930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모니터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프린터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디스크 등 입출력에 사용되는 클래스를 </a:t>
            </a:r>
            <a:r>
              <a:rPr lang="ko-KR" altLang="en-US" dirty="0"/>
              <a:t>포함해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0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757020"/>
          </a:xfrm>
        </p:spPr>
        <p:txBody>
          <a:bodyPr>
            <a:normAutofit/>
          </a:bodyPr>
          <a:lstStyle/>
          <a:p>
            <a:r>
              <a:rPr lang="en-US" altLang="ko-KR" sz="1800" dirty="0" err="1" smtClean="0"/>
              <a:t>java.lang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패키지에 속한 클래스이며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컴파일러에 의해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의 모든 클래스는 </a:t>
            </a:r>
            <a:r>
              <a:rPr lang="en-US" altLang="ko-KR" sz="1800" dirty="0" smtClean="0"/>
              <a:t>Object </a:t>
            </a:r>
            <a:r>
              <a:rPr lang="ko-KR" altLang="en-US" sz="1800" dirty="0" smtClean="0"/>
              <a:t>클래스를 상속받게 된다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Java </a:t>
            </a:r>
            <a:r>
              <a:rPr lang="ko-KR" altLang="en-US" dirty="0" smtClean="0"/>
              <a:t>클래스 최상위 클래스이다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519237" y="617689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https://docs.oracle.com/en/java/javase/11/docs/api/java.base/java/lang/Object.html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636" y="2371188"/>
            <a:ext cx="5878727" cy="374585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560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55588" y="468082"/>
            <a:ext cx="1062198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java.lang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jdk.internal.HotSpotIntrinsicCandidate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/**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Class {@code Object} is the root of the class hierarchy.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Every class has {@code Object} as a superclass. All objects,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including arrays, implement the methods of this class.</a:t>
            </a:r>
          </a:p>
          <a:p>
            <a:r>
              <a:rPr lang="ko-KR" altLang="en-US" sz="500" dirty="0">
                <a:solidFill>
                  <a:srgbClr val="3F5FBF"/>
                </a:solidFill>
                <a:latin typeface="Consolas" panose="020B0609020204030204" pitchFamily="49" charset="0"/>
              </a:rPr>
              <a:t> *</a:t>
            </a: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500" dirty="0">
                <a:solidFill>
                  <a:srgbClr val="7F9FBF"/>
                </a:solidFill>
                <a:latin typeface="Consolas" panose="020B0609020204030204" pitchFamily="49" charset="0"/>
              </a:rPr>
              <a:t>@author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50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unascribed</a:t>
            </a:r>
            <a:endParaRPr lang="en-US" altLang="ko-KR" sz="500" u="sng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500" dirty="0">
                <a:solidFill>
                  <a:srgbClr val="7F9FBF"/>
                </a:solidFill>
                <a:latin typeface="Consolas" panose="020B0609020204030204" pitchFamily="49" charset="0"/>
              </a:rPr>
              <a:t>@see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500" dirty="0" err="1">
                <a:solidFill>
                  <a:srgbClr val="3F5FBF"/>
                </a:solidFill>
                <a:latin typeface="Consolas" panose="020B0609020204030204" pitchFamily="49" charset="0"/>
              </a:rPr>
              <a:t>java.lang.Class</a:t>
            </a:r>
            <a:endParaRPr lang="en-US" altLang="ko-KR" sz="500" dirty="0">
              <a:solidFill>
                <a:srgbClr val="3F5FBF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500" dirty="0">
                <a:solidFill>
                  <a:srgbClr val="7F9FBF"/>
                </a:solidFill>
                <a:latin typeface="Consolas" panose="020B0609020204030204" pitchFamily="49" charset="0"/>
              </a:rPr>
              <a:t>@since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   1.0</a:t>
            </a:r>
          </a:p>
          <a:p>
            <a:r>
              <a:rPr lang="ko-KR" altLang="en-US" sz="500" dirty="0">
                <a:solidFill>
                  <a:srgbClr val="3F5FBF"/>
                </a:solidFill>
                <a:latin typeface="Consolas" panose="020B0609020204030204" pitchFamily="49" charset="0"/>
              </a:rPr>
              <a:t> *</a:t>
            </a:r>
            <a:r>
              <a:rPr lang="en-US" altLang="ko-KR" sz="500" dirty="0">
                <a:solidFill>
                  <a:srgbClr val="3F5FBF"/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Object {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registerNatives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registerNatives</a:t>
            </a:r>
            <a:r>
              <a:rPr lang="en-US" altLang="ko-KR" sz="500" i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Object() {}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Class&lt;?&gt;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equals(Object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Object clone()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CloneNotSupportedException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"@"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altLang="ko-KR" sz="5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toHexString</a:t>
            </a:r>
            <a:r>
              <a:rPr lang="en-US" altLang="ko-KR" sz="5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5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5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notify();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HotSpotIntrinsicCandidate</a:t>
            </a:r>
            <a:endParaRPr lang="en-US" altLang="ko-KR" sz="500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notifyAll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wait() 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wait(0L);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wait(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wait(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500" u="sng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500" u="sng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u="sng" dirty="0" err="1">
                <a:solidFill>
                  <a:srgbClr val="000000"/>
                </a:solidFill>
                <a:latin typeface="Consolas" panose="020B0609020204030204" pitchFamily="49" charset="0"/>
              </a:rPr>
              <a:t>InterruptedException</a:t>
            </a:r>
            <a:r>
              <a:rPr lang="en-US" altLang="ko-KR" sz="500" u="sng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&lt; 0)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500" dirty="0" err="1">
                <a:solidFill>
                  <a:srgbClr val="2A00FF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 value is negative"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&lt; 0 ||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&gt; 999999)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"nanosecond timeout value out of range"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nanos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&gt; 0) {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500" dirty="0">
              <a:latin typeface="Consolas" panose="020B0609020204030204" pitchFamily="49" charset="0"/>
            </a:endParaRP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    wait(</a:t>
            </a:r>
            <a:r>
              <a:rPr lang="en-US" altLang="ko-KR" sz="500" dirty="0" err="1">
                <a:solidFill>
                  <a:srgbClr val="6A3E3E"/>
                </a:solidFill>
                <a:latin typeface="Consolas" panose="020B0609020204030204" pitchFamily="49" charset="0"/>
              </a:rPr>
              <a:t>timeoutMillis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ko-KR" altLang="en-US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646464"/>
                </a:solidFill>
                <a:latin typeface="Consolas" panose="020B0609020204030204" pitchFamily="49" charset="0"/>
              </a:rPr>
              <a:t>@Deprecated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(since=</a:t>
            </a:r>
            <a:r>
              <a:rPr lang="en-US" altLang="ko-KR" sz="500" dirty="0">
                <a:solidFill>
                  <a:srgbClr val="2A00FF"/>
                </a:solidFill>
                <a:latin typeface="Consolas" panose="020B0609020204030204" pitchFamily="49" charset="0"/>
              </a:rPr>
              <a:t>"9"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protected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finalize() </a:t>
            </a:r>
            <a:r>
              <a:rPr lang="en-US" altLang="ko-KR" sz="500" strike="sngStrike" dirty="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5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500" strike="sngStrike" dirty="0" err="1">
                <a:solidFill>
                  <a:srgbClr val="000000"/>
                </a:solidFill>
                <a:latin typeface="Consolas" panose="020B0609020204030204" pitchFamily="49" charset="0"/>
              </a:rPr>
              <a:t>Throwable</a:t>
            </a:r>
            <a:r>
              <a:rPr lang="en-US" altLang="ko-KR" sz="500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 { }</a:t>
            </a:r>
          </a:p>
          <a:p>
            <a:r>
              <a:rPr lang="en-US" altLang="ko-KR" sz="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16365" y="6152923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https://docs.oracle.com/en/java/javase/11/docs/api/java.base/java/lang/Object.html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36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00050" y="1031081"/>
            <a:ext cx="11039475" cy="4601369"/>
            <a:chOff x="400050" y="1031081"/>
            <a:chExt cx="11039475" cy="4601369"/>
          </a:xfrm>
        </p:grpSpPr>
        <p:cxnSp>
          <p:nvCxnSpPr>
            <p:cNvPr id="9" name="직선 화살표 연결선 8"/>
            <p:cNvCxnSpPr>
              <a:stCxn id="10" idx="3"/>
              <a:endCxn id="14" idx="1"/>
            </p:cNvCxnSpPr>
            <p:nvPr/>
          </p:nvCxnSpPr>
          <p:spPr>
            <a:xfrm>
              <a:off x="2809873" y="2958703"/>
              <a:ext cx="1533527" cy="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400050" y="2288381"/>
              <a:ext cx="2409823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299" y="2355056"/>
              <a:ext cx="231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int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= 0;</a:t>
              </a:r>
            </a:p>
            <a:p>
              <a:r>
                <a:rPr lang="en-US" altLang="ko-KR" dirty="0" err="1"/>
                <a:t>int</a:t>
              </a:r>
              <a:r>
                <a:rPr lang="en-US" altLang="ko-KR" dirty="0"/>
                <a:t> j = 1;</a:t>
              </a:r>
              <a:br>
                <a:rPr lang="en-US" altLang="ko-KR" dirty="0"/>
              </a:br>
              <a:r>
                <a:rPr lang="en-US" altLang="ko-KR" dirty="0" err="1"/>
                <a:t>i</a:t>
              </a:r>
              <a:r>
                <a:rPr lang="en-US" altLang="ko-KR" dirty="0"/>
                <a:t> = </a:t>
              </a:r>
              <a:r>
                <a:rPr lang="en-US" altLang="ko-KR" dirty="0" err="1"/>
                <a:t>i</a:t>
              </a:r>
              <a:r>
                <a:rPr lang="en-US" altLang="ko-KR" dirty="0"/>
                <a:t> - j;</a:t>
              </a:r>
              <a:br>
                <a:rPr lang="en-US" altLang="ko-KR" dirty="0"/>
              </a:br>
              <a:r>
                <a:rPr lang="en-US" altLang="ko-KR" dirty="0" err="1"/>
                <a:t>cout</a:t>
              </a:r>
              <a:r>
                <a:rPr lang="en-US" altLang="ko-KR" dirty="0"/>
                <a:t> &lt;&lt; </a:t>
              </a:r>
              <a:r>
                <a:rPr lang="en-US" altLang="ko-KR" dirty="0" err="1"/>
                <a:t>i</a:t>
              </a:r>
              <a:r>
                <a:rPr lang="en-US" altLang="ko-KR" dirty="0"/>
                <a:t>;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>
              <a:stCxn id="14" idx="3"/>
              <a:endCxn id="20" idx="1"/>
            </p:cNvCxnSpPr>
            <p:nvPr/>
          </p:nvCxnSpPr>
          <p:spPr>
            <a:xfrm flipV="1">
              <a:off x="7286625" y="1402556"/>
              <a:ext cx="2085975" cy="1556147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14" idx="3"/>
              <a:endCxn id="24" idx="1"/>
            </p:cNvCxnSpPr>
            <p:nvPr/>
          </p:nvCxnSpPr>
          <p:spPr>
            <a:xfrm>
              <a:off x="7286625" y="2958703"/>
              <a:ext cx="2085975" cy="155932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343400" y="2288381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5337" y="2770554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0110110001010101…</a:t>
              </a:r>
              <a:endParaRPr lang="ko-KR" altLang="en-US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9372600" y="1031081"/>
              <a:ext cx="2066925" cy="1485900"/>
              <a:chOff x="9372600" y="1031081"/>
              <a:chExt cx="2066925" cy="148590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9372600" y="1774031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372600" y="1031081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9372600" y="4146550"/>
              <a:ext cx="2066925" cy="1485900"/>
              <a:chOff x="9372600" y="4146550"/>
              <a:chExt cx="2066925" cy="148590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9372600" y="4889500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372600" y="4146550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719521" y="1841182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실행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19521" y="3762374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실행</a:t>
              </a:r>
              <a:endParaRPr lang="ko-KR" altLang="en-US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371724" y="2515019"/>
            <a:ext cx="2090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Compile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0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3946193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Object </a:t>
            </a:r>
            <a:r>
              <a:rPr lang="ko-KR" altLang="en-US" sz="1800" dirty="0" smtClean="0"/>
              <a:t>클래스에 </a:t>
            </a:r>
            <a:r>
              <a:rPr lang="en-US" altLang="ko-KR" sz="1800" b="1" dirty="0" smtClean="0"/>
              <a:t>public </a:t>
            </a:r>
            <a:r>
              <a:rPr lang="en-US" altLang="ko-KR" sz="1800" b="1" dirty="0" err="1"/>
              <a:t>int</a:t>
            </a:r>
            <a:r>
              <a:rPr lang="en-US" altLang="ko-KR" sz="1800" b="1" dirty="0"/>
              <a:t> </a:t>
            </a:r>
            <a:r>
              <a:rPr lang="en-US" altLang="ko-KR" sz="1800" b="1" dirty="0" err="1"/>
              <a:t>hashCode</a:t>
            </a:r>
            <a:r>
              <a:rPr lang="en-US" altLang="ko-KR" sz="1800" b="1" dirty="0" smtClean="0"/>
              <a:t>();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메서드가 선언되어있음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(Java</a:t>
            </a:r>
            <a:r>
              <a:rPr lang="ko-KR" altLang="en-US" sz="1800" dirty="0" smtClean="0"/>
              <a:t>의 모든 클래스 인스턴스들은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메서드를 호출해 고유한 주소 값을 반환할 수 있다</a:t>
            </a:r>
            <a:r>
              <a:rPr lang="en-US" altLang="ko-KR" sz="1800" dirty="0" smtClean="0"/>
              <a:t>)</a:t>
            </a:r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인스턴스의 주소가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형 값으로 반환된다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en-US" altLang="ko-KR" sz="1800" dirty="0"/>
              <a:t>JVM </a:t>
            </a:r>
            <a:r>
              <a:rPr lang="ko-KR" altLang="en-US" sz="1800" dirty="0" smtClean="0"/>
              <a:t>프로세스가 </a:t>
            </a:r>
            <a:r>
              <a:rPr lang="ko-KR" altLang="en-US" sz="1800" dirty="0"/>
              <a:t>실행되는 동안 </a:t>
            </a:r>
            <a:r>
              <a:rPr lang="ko-KR" altLang="en-US" sz="1800" dirty="0" smtClean="0"/>
              <a:t>한 </a:t>
            </a:r>
            <a:r>
              <a:rPr lang="ko-KR" altLang="en-US" sz="1800" dirty="0"/>
              <a:t>인스턴스에서 여러 번 </a:t>
            </a:r>
            <a:r>
              <a:rPr lang="en-US" altLang="ko-KR" sz="1800" dirty="0" err="1"/>
              <a:t>hashCode</a:t>
            </a:r>
            <a:r>
              <a:rPr lang="en-US" altLang="ko-KR" sz="1800" dirty="0"/>
              <a:t>(); </a:t>
            </a:r>
            <a:r>
              <a:rPr lang="ko-KR" altLang="en-US" sz="1800" dirty="0"/>
              <a:t>메서드를 호출해도 지속적으로 동일한 정수를 반환한다</a:t>
            </a:r>
            <a:r>
              <a:rPr lang="en-US" altLang="ko-KR" sz="1800" dirty="0" smtClean="0"/>
              <a:t>.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r>
              <a:rPr lang="ko-KR" altLang="en-US" sz="1800" dirty="0" smtClean="0"/>
              <a:t>동일한 프로그램이 서로 다른 </a:t>
            </a:r>
            <a:r>
              <a:rPr lang="en-US" altLang="ko-KR" sz="1800" dirty="0" smtClean="0"/>
              <a:t>JVM </a:t>
            </a:r>
            <a:r>
              <a:rPr lang="ko-KR" altLang="en-US" sz="1800" dirty="0" smtClean="0"/>
              <a:t>프로세스에서 실행되었다면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는 동일한 정수를 반환하지 않을 수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고유하기</a:t>
            </a:r>
            <a:r>
              <a:rPr lang="ko-KR" altLang="en-US" sz="1800" dirty="0" smtClean="0"/>
              <a:t> 때문에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의 </a:t>
            </a:r>
            <a:r>
              <a:rPr lang="en-US" altLang="ko-KR" sz="1800" dirty="0" err="1" smtClean="0"/>
              <a:t>HashMap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에서 </a:t>
            </a:r>
            <a:r>
              <a:rPr lang="en-US" altLang="ko-KR" sz="1800" dirty="0" smtClean="0"/>
              <a:t>key</a:t>
            </a:r>
            <a:r>
              <a:rPr lang="ko-KR" altLang="en-US" sz="1800" dirty="0" smtClean="0"/>
              <a:t>로 사용된다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95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" y="2003700"/>
            <a:ext cx="10382250" cy="40195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/>
              <a:t>레퍼런스의 </a:t>
            </a:r>
            <a:r>
              <a:rPr lang="en-US" altLang="ko-KR" sz="2400" b="1" dirty="0" err="1" smtClean="0"/>
              <a:t>hashCode</a:t>
            </a:r>
            <a:r>
              <a:rPr lang="en-US" altLang="ko-KR" sz="2400" b="1" dirty="0"/>
              <a:t> </a:t>
            </a:r>
            <a:r>
              <a:rPr lang="ko-KR" altLang="en-US" sz="2400" b="1" dirty="0" err="1" smtClean="0"/>
              <a:t>정수값은</a:t>
            </a:r>
            <a:r>
              <a:rPr lang="ko-KR" altLang="en-US" sz="2400" b="1" dirty="0" smtClean="0"/>
              <a:t> 프로세스 내에서 변하지 않는다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2914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690" y="2003700"/>
            <a:ext cx="4014669" cy="430593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001" y="2003700"/>
            <a:ext cx="4046157" cy="423508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281012" y="538781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5607580"/>
            <a:ext cx="10515600" cy="888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 smtClean="0"/>
              <a:t>레퍼런스의 </a:t>
            </a:r>
            <a:r>
              <a:rPr lang="en-US" altLang="ko-KR" sz="2400" b="1" dirty="0" err="1" smtClean="0"/>
              <a:t>hashCode</a:t>
            </a:r>
            <a:r>
              <a:rPr lang="en-US" altLang="ko-KR" sz="2400" b="1" dirty="0"/>
              <a:t> </a:t>
            </a:r>
            <a:r>
              <a:rPr lang="ko-KR" altLang="en-US" sz="2400" b="1" dirty="0" smtClean="0"/>
              <a:t>값은 인스턴스마다 고유하다</a:t>
            </a:r>
            <a:r>
              <a:rPr lang="en-US" altLang="ko-KR" sz="2400" b="1" dirty="0" smtClean="0"/>
              <a:t>.</a:t>
            </a:r>
          </a:p>
          <a:p>
            <a:pPr marL="0" indent="0" algn="ctr">
              <a:buNone/>
            </a:pPr>
            <a:r>
              <a:rPr lang="ko-KR" altLang="en-US" sz="2400" b="1" dirty="0" smtClean="0"/>
              <a:t>인스턴스가 동일한지 비교할 때 쓰인다</a:t>
            </a:r>
            <a:r>
              <a:rPr lang="en-US" altLang="ko-KR" sz="2400" b="1" dirty="0" smtClean="0"/>
              <a:t>.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4897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- </a:t>
            </a:r>
            <a:r>
              <a:rPr lang="en-US" altLang="ko-KR" dirty="0" err="1" smtClean="0"/>
              <a:t>hashcode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고유한 주소 값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31833" y="2765987"/>
            <a:ext cx="10718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3"/>
              </a:rPr>
              <a:t>https://eclipsesource.com/blogs/2012/09/04/the-3-things-you-should-know-about-hashcode/</a:t>
            </a:r>
            <a:endParaRPr lang="ko-KR" altLang="en-US" dirty="0"/>
          </a:p>
        </p:txBody>
      </p:sp>
      <p:sp>
        <p:nvSpPr>
          <p:cNvPr id="15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3946193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하지만</a:t>
            </a:r>
            <a:r>
              <a:rPr lang="en-US" altLang="ko-KR" sz="1800" dirty="0" smtClean="0"/>
              <a:t>…. </a:t>
            </a:r>
            <a:r>
              <a:rPr lang="ko-KR" altLang="en-US" sz="1800" dirty="0" smtClean="0"/>
              <a:t>고유하지 않을 수 있다</a:t>
            </a:r>
            <a:r>
              <a:rPr lang="en-US" altLang="ko-KR" sz="1800" dirty="0" smtClean="0"/>
              <a:t>…</a:t>
            </a:r>
            <a:br>
              <a:rPr lang="en-US" altLang="ko-KR" sz="1800" dirty="0" smtClean="0"/>
            </a:br>
            <a:r>
              <a:rPr lang="en-US" altLang="ko-KR" sz="1800" dirty="0" err="1" smtClean="0"/>
              <a:t>HashMap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의 </a:t>
            </a:r>
            <a:r>
              <a:rPr lang="en-US" altLang="ko-KR" sz="1800" dirty="0" smtClean="0"/>
              <a:t>Key </a:t>
            </a:r>
            <a:r>
              <a:rPr lang="ko-KR" altLang="en-US" sz="1800" dirty="0" smtClean="0"/>
              <a:t>로 사용하는 경우 반드시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재정의하자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58825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equals()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98562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Object </a:t>
            </a:r>
            <a:r>
              <a:rPr lang="ko-KR" altLang="en-US" sz="1800" dirty="0"/>
              <a:t>클래스에 </a:t>
            </a:r>
            <a:r>
              <a:rPr lang="en-US" altLang="ko-KR" sz="1800" b="1" dirty="0"/>
              <a:t>public </a:t>
            </a:r>
            <a:r>
              <a:rPr lang="en-US" altLang="ko-KR" sz="1800" b="1" dirty="0" err="1"/>
              <a:t>boolean</a:t>
            </a:r>
            <a:r>
              <a:rPr lang="en-US" altLang="ko-KR" sz="1800" b="1" dirty="0"/>
              <a:t> equals​(Object </a:t>
            </a:r>
            <a:r>
              <a:rPr lang="en-US" altLang="ko-KR" sz="1800" b="1" dirty="0" err="1"/>
              <a:t>obj</a:t>
            </a:r>
            <a:r>
              <a:rPr lang="en-US" altLang="ko-KR" sz="1800" b="1" dirty="0" smtClean="0"/>
              <a:t>);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메서드가 </a:t>
            </a:r>
            <a:r>
              <a:rPr lang="ko-KR" altLang="en-US" sz="1800" dirty="0" smtClean="0"/>
              <a:t>선언 및 구현되어있음</a:t>
            </a:r>
            <a:r>
              <a:rPr lang="en-US" altLang="ko-KR" sz="1800" dirty="0" smtClean="0"/>
              <a:t>.</a:t>
            </a:r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호출한 인스턴스와 인자로 입력된 인스턴스가 같은지 여부를 판단해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같으면 </a:t>
            </a:r>
            <a:r>
              <a:rPr lang="en-US" altLang="ko-KR" sz="1800" dirty="0" smtClean="0"/>
              <a:t>true, </a:t>
            </a:r>
            <a:r>
              <a:rPr lang="ko-KR" altLang="en-US" sz="1800" dirty="0" smtClean="0"/>
              <a:t>다르면 </a:t>
            </a:r>
            <a:r>
              <a:rPr lang="en-US" altLang="ko-KR" sz="1800" dirty="0" smtClean="0"/>
              <a:t>false </a:t>
            </a:r>
            <a:r>
              <a:rPr lang="ko-KR" altLang="en-US" sz="1800" dirty="0" smtClean="0"/>
              <a:t>를 반환한다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err="1" smtClean="0"/>
              <a:t>인스턴스간</a:t>
            </a:r>
            <a:r>
              <a:rPr lang="ko-KR" altLang="en-US" sz="1800" dirty="0" smtClean="0"/>
              <a:t> 같은지 값 비교가 필요하므로 </a:t>
            </a:r>
            <a:r>
              <a:rPr lang="en-US" altLang="ko-KR" sz="1800" dirty="0" smtClean="0"/>
              <a:t>Java</a:t>
            </a:r>
            <a:r>
              <a:rPr lang="ko-KR" altLang="en-US" sz="1800" dirty="0"/>
              <a:t>는 모든 클래스가 </a:t>
            </a:r>
            <a:r>
              <a:rPr lang="en-US" altLang="ko-KR" sz="1800" dirty="0" smtClean="0"/>
              <a:t>equals() </a:t>
            </a:r>
            <a:r>
              <a:rPr lang="ko-KR" altLang="en-US" sz="1800" dirty="0" smtClean="0"/>
              <a:t>메서드를 </a:t>
            </a:r>
            <a:r>
              <a:rPr lang="ko-KR" altLang="en-US" sz="1800" dirty="0"/>
              <a:t>재정의하는 것을 권장한다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</a:t>
            </a:r>
            <a:r>
              <a:rPr lang="ko-KR" altLang="en-US" sz="1800" dirty="0" smtClean="0"/>
              <a:t>단</a:t>
            </a:r>
            <a:r>
              <a:rPr lang="en-US" altLang="ko-KR" sz="1800" dirty="0" smtClean="0"/>
              <a:t>, equals() </a:t>
            </a:r>
            <a:r>
              <a:rPr lang="ko-KR" altLang="en-US" sz="1800" dirty="0" smtClean="0"/>
              <a:t>메서드를 </a:t>
            </a:r>
            <a:r>
              <a:rPr lang="ko-KR" altLang="en-US" sz="1800" dirty="0" err="1" smtClean="0"/>
              <a:t>재정의할때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hashCode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메서드도 함께 재정의해야만 한다</a:t>
            </a:r>
            <a:r>
              <a:rPr lang="en-US" altLang="ko-KR" sz="1800" dirty="0" smtClean="0"/>
              <a:t>!)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endParaRPr lang="en-US" altLang="ko-KR" sz="1800" dirty="0" smtClean="0"/>
          </a:p>
          <a:p>
            <a:endParaRPr lang="en-US" altLang="ko-KR" sz="1800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22218" y="2514411"/>
            <a:ext cx="2930237" cy="964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09206" y="2666004"/>
            <a:ext cx="276012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equals(Object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05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8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410" y="2003700"/>
            <a:ext cx="4038285" cy="419572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5690" y="2003699"/>
            <a:ext cx="4061901" cy="42035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68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884244" y="3882044"/>
            <a:ext cx="2329229" cy="0"/>
          </a:xfrm>
          <a:prstGeom prst="straightConnector1">
            <a:avLst/>
          </a:prstGeom>
          <a:ln w="2286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886671" y="1977365"/>
            <a:ext cx="4381324" cy="4632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032391" y="2136679"/>
            <a:ext cx="30073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equalstest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800" dirty="0"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Person </a:t>
            </a:r>
            <a:r>
              <a:rPr lang="en-US" altLang="ko-KR" sz="800" dirty="0">
                <a:solidFill>
                  <a:srgbClr val="3F7F5F"/>
                </a:solidFill>
                <a:latin typeface="Consolas" panose="020B0609020204030204" pitchFamily="49" charset="0"/>
              </a:rPr>
              <a:t>/* extends Object */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this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smtClean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8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8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8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800" dirty="0"/>
          </a:p>
        </p:txBody>
      </p:sp>
      <p:sp>
        <p:nvSpPr>
          <p:cNvPr id="39" name="직사각형 38"/>
          <p:cNvSpPr/>
          <p:nvPr/>
        </p:nvSpPr>
        <p:spPr>
          <a:xfrm>
            <a:off x="6924006" y="1977365"/>
            <a:ext cx="4475606" cy="463298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7065532" y="2136679"/>
            <a:ext cx="370072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package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equalstest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ko-KR" altLang="en-US" sz="700" dirty="0">
              <a:latin typeface="Consolas" panose="020B0609020204030204" pitchFamily="49" charset="0"/>
            </a:endParaRPr>
          </a:p>
          <a:p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Person </a:t>
            </a:r>
            <a:r>
              <a:rPr lang="en-US" altLang="ko-KR" sz="700" dirty="0">
                <a:solidFill>
                  <a:srgbClr val="3F7F5F"/>
                </a:solidFill>
                <a:latin typeface="Consolas" panose="020B0609020204030204" pitchFamily="49" charset="0"/>
              </a:rPr>
              <a:t>/* extends Object */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private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this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smtClean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setAge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7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err="1" smtClean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646464"/>
                </a:solidFill>
                <a:latin typeface="Consolas" panose="020B0609020204030204" pitchFamily="49" charset="0"/>
              </a:rPr>
              <a:t>    @</a:t>
            </a:r>
            <a:r>
              <a:rPr lang="en-US" altLang="ko-KR" sz="700" dirty="0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final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prime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 31;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700" dirty="0" err="1" smtClean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r>
              <a:rPr lang="en-US" altLang="ko-KR" sz="700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    result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prime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6A3E3E"/>
                </a:solidFill>
                <a:latin typeface="Consolas" panose="020B0609020204030204" pitchFamily="49" charset="0"/>
              </a:rPr>
              <a:t>        result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prime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  +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? 0 : </a:t>
            </a:r>
            <a:r>
              <a:rPr lang="en-US" altLang="ko-KR" sz="700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.hashCode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 smtClean="0">
                <a:solidFill>
                  <a:srgbClr val="646464"/>
                </a:solidFill>
                <a:latin typeface="Consolas" panose="020B0609020204030204" pitchFamily="49" charset="0"/>
              </a:rPr>
              <a:t>    @</a:t>
            </a:r>
            <a:r>
              <a:rPr lang="en-US" altLang="ko-KR" sz="700" dirty="0">
                <a:solidFill>
                  <a:srgbClr val="646464"/>
                </a:solidFill>
                <a:latin typeface="Consolas" panose="020B0609020204030204" pitchFamily="49" charset="0"/>
              </a:rPr>
              <a:t>Override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public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equals(Object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 !=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.getClass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())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Person 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 (Person)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700" dirty="0" err="1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 err="1">
                <a:solidFill>
                  <a:srgbClr val="0000C0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    if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altLang="ko-KR" sz="700" dirty="0" err="1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 err="1">
                <a:solidFill>
                  <a:srgbClr val="000000"/>
                </a:solidFill>
                <a:latin typeface="Consolas" panose="020B0609020204030204" pitchFamily="49" charset="0"/>
              </a:rPr>
              <a:t>.equals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700" dirty="0">
                <a:solidFill>
                  <a:srgbClr val="6A3E3E"/>
                </a:solidFill>
                <a:latin typeface="Consolas" panose="020B0609020204030204" pitchFamily="49" charset="0"/>
              </a:rPr>
              <a:t>other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7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700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US" altLang="ko-KR" sz="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700" dirty="0"/>
          </a:p>
        </p:txBody>
      </p:sp>
      <p:sp>
        <p:nvSpPr>
          <p:cNvPr id="36" name="TextBox 35"/>
          <p:cNvSpPr txBox="1"/>
          <p:nvPr/>
        </p:nvSpPr>
        <p:spPr>
          <a:xfrm>
            <a:off x="4448173" y="3330791"/>
            <a:ext cx="300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</a:t>
            </a:r>
            <a:r>
              <a:rPr lang="en-US" altLang="ko-KR" dirty="0" smtClean="0"/>
              <a:t>quals </a:t>
            </a:r>
            <a:r>
              <a:rPr lang="ko-KR" altLang="en-US" dirty="0" smtClean="0"/>
              <a:t>메서드를 재정의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7239885" y="3984535"/>
            <a:ext cx="2780416" cy="2349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08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966" y="2019443"/>
            <a:ext cx="4022541" cy="416423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097280" y="5338213"/>
            <a:ext cx="100142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”</a:t>
            </a:r>
            <a:endParaRPr lang="ko-KR" altLang="en-US" sz="6600" b="1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838200" y="5399487"/>
            <a:ext cx="10515600" cy="129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b="1" dirty="0"/>
              <a:t>두 </a:t>
            </a:r>
            <a:r>
              <a:rPr lang="ko-KR" altLang="en-US" sz="2400" b="1" dirty="0" err="1"/>
              <a:t>인스턴스간</a:t>
            </a:r>
            <a:r>
              <a:rPr lang="ko-KR" altLang="en-US" sz="2400" b="1" dirty="0"/>
              <a:t> 내용이 같은지를 </a:t>
            </a:r>
            <a:r>
              <a:rPr lang="ko-KR" altLang="en-US" sz="2400" b="1" dirty="0" smtClean="0"/>
              <a:t>비교할 수 있도록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equals </a:t>
            </a:r>
            <a:r>
              <a:rPr lang="ko-KR" altLang="en-US" sz="2400" b="1" dirty="0" smtClean="0"/>
              <a:t>메서드를 재정의하자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17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237" y="3218353"/>
            <a:ext cx="3810000" cy="23379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3346613" y="1891723"/>
            <a:ext cx="5255520" cy="5255520"/>
          </a:xfrm>
          <a:prstGeom prst="rect">
            <a:avLst/>
          </a:prstGeom>
          <a:blipFill dpi="0" rotWithShape="1">
            <a:blip r:embed="rId4">
              <a:alphaModFix amt="8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87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237" y="3218353"/>
            <a:ext cx="3810000" cy="23379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3346613" y="1891723"/>
            <a:ext cx="5255520" cy="5255520"/>
          </a:xfrm>
          <a:prstGeom prst="rect">
            <a:avLst/>
          </a:prstGeom>
          <a:blipFill dpi="0" rotWithShape="1">
            <a:blip r:embed="rId4">
              <a:alphaModFix amt="71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584035" y="2537298"/>
            <a:ext cx="7328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FF0000"/>
                </a:solidFill>
              </a:rPr>
              <a:t>이벤트는 발생하지 않았다</a:t>
            </a:r>
            <a:r>
              <a:rPr lang="en-US" altLang="ko-KR" sz="2000" b="1" dirty="0" smtClean="0">
                <a:solidFill>
                  <a:srgbClr val="FF0000"/>
                </a:solidFill>
              </a:rPr>
              <a:t>…. </a:t>
            </a:r>
            <a:r>
              <a:rPr lang="ko-KR" altLang="en-US" sz="2000" b="1" dirty="0" err="1" smtClean="0">
                <a:solidFill>
                  <a:srgbClr val="FF0000"/>
                </a:solidFill>
              </a:rPr>
              <a:t>ㅠㅠㅠㅠ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97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3335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Java</a:t>
            </a:r>
            <a:r>
              <a:rPr lang="ko-KR" altLang="en-US" sz="2400" dirty="0" smtClean="0"/>
              <a:t>의 </a:t>
            </a:r>
            <a:r>
              <a:rPr lang="en-US" altLang="ko-KR" sz="2400" dirty="0" smtClean="0"/>
              <a:t>WORA</a:t>
            </a:r>
            <a:endParaRPr lang="ko-KR" altLang="en-US" sz="2400" dirty="0"/>
          </a:p>
        </p:txBody>
      </p:sp>
      <p:grpSp>
        <p:nvGrpSpPr>
          <p:cNvPr id="3" name="그룹 2"/>
          <p:cNvGrpSpPr/>
          <p:nvPr/>
        </p:nvGrpSpPr>
        <p:grpSpPr>
          <a:xfrm>
            <a:off x="400050" y="1027906"/>
            <a:ext cx="11039475" cy="5344319"/>
            <a:chOff x="400050" y="1027906"/>
            <a:chExt cx="11039475" cy="5344319"/>
          </a:xfrm>
        </p:grpSpPr>
        <p:cxnSp>
          <p:nvCxnSpPr>
            <p:cNvPr id="9" name="직선 화살표 연결선 8"/>
            <p:cNvCxnSpPr>
              <a:stCxn id="10" idx="3"/>
              <a:endCxn id="14" idx="1"/>
            </p:cNvCxnSpPr>
            <p:nvPr/>
          </p:nvCxnSpPr>
          <p:spPr>
            <a:xfrm>
              <a:off x="2809873" y="2958703"/>
              <a:ext cx="1533527" cy="0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400050" y="2288381"/>
              <a:ext cx="2409823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299" y="2355056"/>
              <a:ext cx="23145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/>
                <a:t>int</a:t>
              </a:r>
              <a:r>
                <a:rPr lang="en-US" altLang="ko-KR" dirty="0"/>
                <a:t> </a:t>
              </a:r>
              <a:r>
                <a:rPr lang="en-US" altLang="ko-KR" dirty="0" err="1"/>
                <a:t>i</a:t>
              </a:r>
              <a:r>
                <a:rPr lang="en-US" altLang="ko-KR" dirty="0"/>
                <a:t> = 0;</a:t>
              </a:r>
            </a:p>
            <a:p>
              <a:r>
                <a:rPr lang="en-US" altLang="ko-KR" dirty="0" err="1"/>
                <a:t>int</a:t>
              </a:r>
              <a:r>
                <a:rPr lang="en-US" altLang="ko-KR" dirty="0"/>
                <a:t> j = 1;</a:t>
              </a:r>
              <a:br>
                <a:rPr lang="en-US" altLang="ko-KR" dirty="0"/>
              </a:br>
              <a:r>
                <a:rPr lang="en-US" altLang="ko-KR" dirty="0" err="1"/>
                <a:t>i</a:t>
              </a:r>
              <a:r>
                <a:rPr lang="en-US" altLang="ko-KR" dirty="0"/>
                <a:t> = </a:t>
              </a:r>
              <a:r>
                <a:rPr lang="en-US" altLang="ko-KR" dirty="0" err="1"/>
                <a:t>i</a:t>
              </a:r>
              <a:r>
                <a:rPr lang="en-US" altLang="ko-KR" dirty="0"/>
                <a:t> - j;</a:t>
              </a:r>
              <a:br>
                <a:rPr lang="en-US" altLang="ko-KR" dirty="0"/>
              </a:br>
              <a:r>
                <a:rPr lang="en-US" altLang="ko-KR" dirty="0" err="1"/>
                <a:t>System.out.println</a:t>
              </a:r>
              <a:r>
                <a:rPr lang="en-US" altLang="ko-KR" dirty="0"/>
                <a:t>(</a:t>
              </a:r>
              <a:r>
                <a:rPr lang="en-US" altLang="ko-KR" dirty="0" err="1"/>
                <a:t>i</a:t>
              </a:r>
              <a:r>
                <a:rPr lang="en-US" altLang="ko-KR" dirty="0"/>
                <a:t>);</a:t>
              </a:r>
              <a:endParaRPr lang="ko-KR" altLang="en-US" dirty="0"/>
            </a:p>
          </p:txBody>
        </p:sp>
        <p:cxnSp>
          <p:nvCxnSpPr>
            <p:cNvPr id="12" name="직선 화살표 연결선 11"/>
            <p:cNvCxnSpPr>
              <a:stCxn id="14" idx="3"/>
              <a:endCxn id="21" idx="1"/>
            </p:cNvCxnSpPr>
            <p:nvPr/>
          </p:nvCxnSpPr>
          <p:spPr>
            <a:xfrm flipV="1">
              <a:off x="7286625" y="1399381"/>
              <a:ext cx="2085975" cy="1559322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14" idx="3"/>
              <a:endCxn id="25" idx="1"/>
            </p:cNvCxnSpPr>
            <p:nvPr/>
          </p:nvCxnSpPr>
          <p:spPr>
            <a:xfrm>
              <a:off x="7286625" y="2958703"/>
              <a:ext cx="2085975" cy="1556147"/>
            </a:xfrm>
            <a:prstGeom prst="straightConnector1">
              <a:avLst/>
            </a:prstGeom>
            <a:ln w="2286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4343400" y="2288381"/>
              <a:ext cx="2943225" cy="1340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5337" y="2770554"/>
              <a:ext cx="2419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0110110001010101…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7226" y="3695699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Test.java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67287" y="3700194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 smtClean="0"/>
                <a:t>Test.class</a:t>
              </a:r>
              <a:endParaRPr lang="ko-KR" altLang="en-US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9372600" y="1027906"/>
              <a:ext cx="2066925" cy="2228850"/>
              <a:chOff x="9372600" y="1027906"/>
              <a:chExt cx="2066925" cy="2228850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9372600" y="2513806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9372600" y="1770856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Mac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9372600" y="1027906"/>
                <a:ext cx="2066925" cy="7429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JVM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그룹 21"/>
            <p:cNvGrpSpPr/>
            <p:nvPr/>
          </p:nvGrpSpPr>
          <p:grpSpPr>
            <a:xfrm>
              <a:off x="9372600" y="4143375"/>
              <a:ext cx="2066925" cy="2228850"/>
              <a:chOff x="9372600" y="4143375"/>
              <a:chExt cx="2066925" cy="2228850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9372600" y="5629275"/>
                <a:ext cx="2066925" cy="74295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Intel PC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372600" y="4886325"/>
                <a:ext cx="2066925" cy="74295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Windows OS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9372600" y="4143375"/>
                <a:ext cx="2066925" cy="7429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508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JVM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083593" y="2250727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을 위한 </a:t>
              </a:r>
              <a:r>
                <a:rPr lang="en-US" altLang="ko-KR" dirty="0" smtClean="0"/>
                <a:t>Compile</a:t>
              </a:r>
              <a:endParaRPr lang="ko-KR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719521" y="1841182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이 해석해 실행</a:t>
              </a:r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719521" y="3762374"/>
              <a:ext cx="298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JVM</a:t>
              </a:r>
              <a:r>
                <a:rPr lang="ko-KR" altLang="en-US" dirty="0" smtClean="0"/>
                <a:t>이 해석해 실행</a:t>
              </a:r>
              <a:endParaRPr lang="ko-KR" altLang="en-US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588477" y="4841631"/>
            <a:ext cx="90318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”</a:t>
            </a:r>
            <a:endParaRPr lang="ko-KR" altLang="en-US" sz="6600" b="1" dirty="0"/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838200" y="4900368"/>
            <a:ext cx="10515600" cy="1210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>
                <a:sym typeface="Wingdings" panose="05000000000000000000" pitchFamily="2" charset="2"/>
              </a:rPr>
              <a:t>Java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는 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Byte Code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로 </a:t>
            </a:r>
            <a:r>
              <a:rPr lang="ko-KR" altLang="en-US" sz="2400" b="1" dirty="0" err="1" smtClean="0">
                <a:sym typeface="Wingdings" panose="05000000000000000000" pitchFamily="2" charset="2"/>
              </a:rPr>
              <a:t>컴파일되며</a:t>
            </a:r>
            <a:r>
              <a:rPr lang="en-US" altLang="ko-KR" sz="2400" b="1" dirty="0" smtClean="0">
                <a:sym typeface="Wingdings" panose="05000000000000000000" pitchFamily="2" charset="2"/>
              </a:rPr>
              <a:t>, JVM</a:t>
            </a:r>
            <a:r>
              <a:rPr lang="ko-KR" altLang="en-US" sz="2400" b="1" dirty="0" smtClean="0">
                <a:sym typeface="Wingdings" panose="05000000000000000000" pitchFamily="2" charset="2"/>
              </a:rPr>
              <a:t>에 의해 실행된다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6035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ko-KR" altLang="en-US" dirty="0" smtClean="0"/>
              <a:t>재정의된 </a:t>
            </a:r>
            <a:r>
              <a:rPr lang="en-US" altLang="ko-KR" dirty="0" smtClean="0"/>
              <a:t>equals()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두 인스턴스가 같은지 비교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812" y="2910523"/>
            <a:ext cx="5210175" cy="25431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515" y="2910523"/>
            <a:ext cx="4210050" cy="24860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81012" y="5139376"/>
            <a:ext cx="116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/>
              <a:t>“                                   ”</a:t>
            </a:r>
            <a:endParaRPr lang="ko-KR" altLang="en-US" sz="6600" b="1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838200" y="5200650"/>
            <a:ext cx="10515600" cy="1295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Primitive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==, != </a:t>
            </a:r>
            <a:r>
              <a:rPr lang="ko-KR" altLang="en-US" sz="2400" b="1" dirty="0" smtClean="0"/>
              <a:t>으로 하고</a:t>
            </a:r>
            <a:r>
              <a:rPr lang="en-US" altLang="ko-KR" sz="2400" b="1" dirty="0" smtClean="0"/>
              <a:t/>
            </a:r>
            <a:br>
              <a:rPr lang="en-US" altLang="ko-KR" sz="2400" b="1" dirty="0" smtClean="0"/>
            </a:br>
            <a:r>
              <a:rPr lang="en-US" altLang="ko-KR" sz="2400" b="1" dirty="0" smtClean="0"/>
              <a:t>Reference Type </a:t>
            </a:r>
            <a:r>
              <a:rPr lang="ko-KR" altLang="en-US" sz="2400" b="1" dirty="0" smtClean="0"/>
              <a:t>간 비교는 </a:t>
            </a:r>
            <a:r>
              <a:rPr lang="en-US" altLang="ko-KR" sz="2400" b="1" dirty="0" smtClean="0"/>
              <a:t>equals </a:t>
            </a:r>
            <a:r>
              <a:rPr lang="ko-KR" altLang="en-US" sz="2400" b="1" dirty="0" smtClean="0"/>
              <a:t>로 하자</a:t>
            </a:r>
            <a:r>
              <a:rPr lang="en-US" altLang="ko-KR" sz="2400" b="1" dirty="0" smtClean="0"/>
              <a:t>!</a:t>
            </a:r>
            <a:br>
              <a:rPr lang="en-US" altLang="ko-KR" sz="2400" b="1" dirty="0" smtClean="0"/>
            </a:br>
            <a:r>
              <a:rPr lang="en-US" altLang="ko-KR" sz="2400" b="1" dirty="0" smtClean="0"/>
              <a:t>(Reference Type </a:t>
            </a:r>
            <a:r>
              <a:rPr lang="ko-KR" altLang="en-US" sz="2400" b="1" dirty="0" smtClean="0"/>
              <a:t>간 </a:t>
            </a:r>
            <a:r>
              <a:rPr lang="en-US" altLang="ko-KR" sz="2400" b="1" dirty="0" smtClean="0"/>
              <a:t>==, != </a:t>
            </a:r>
            <a:r>
              <a:rPr lang="ko-KR" altLang="en-US" sz="2400" b="1" dirty="0" smtClean="0"/>
              <a:t>으로 비교하면 주소를 </a:t>
            </a:r>
            <a:r>
              <a:rPr lang="ko-KR" altLang="en-US" sz="2400" b="1" dirty="0" err="1" smtClean="0"/>
              <a:t>비교하는것</a:t>
            </a:r>
            <a:r>
              <a:rPr lang="en-US" altLang="ko-KR" sz="2400" b="1" dirty="0" smtClean="0"/>
              <a:t>…)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4796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699"/>
            <a:ext cx="10578151" cy="3968475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Object </a:t>
            </a:r>
            <a:r>
              <a:rPr lang="ko-KR" altLang="en-US" sz="1800" dirty="0"/>
              <a:t>클래스에 </a:t>
            </a:r>
            <a:r>
              <a:rPr lang="en-US" altLang="ko-KR" sz="1800" b="1" dirty="0"/>
              <a:t>public </a:t>
            </a:r>
            <a:r>
              <a:rPr lang="en-US" altLang="ko-KR" sz="1800" b="1" dirty="0" smtClean="0"/>
              <a:t>String </a:t>
            </a:r>
            <a:r>
              <a:rPr lang="en-US" altLang="ko-KR" sz="1800" b="1" dirty="0" err="1" smtClean="0"/>
              <a:t>toString</a:t>
            </a:r>
            <a:r>
              <a:rPr lang="en-US" altLang="ko-KR" sz="1800" b="1" dirty="0" smtClean="0"/>
              <a:t>​();</a:t>
            </a:r>
            <a:r>
              <a:rPr lang="en-US" altLang="ko-KR" sz="1800" dirty="0" smtClean="0"/>
              <a:t> </a:t>
            </a:r>
            <a:r>
              <a:rPr lang="ko-KR" altLang="en-US" sz="1800" dirty="0"/>
              <a:t>메서드가 선언 및 구현되어있음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pPr marL="0" indent="0">
              <a:buNone/>
            </a:pPr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사람이 읽기 쉽고 </a:t>
            </a:r>
            <a:r>
              <a:rPr lang="ko-KR" altLang="en-US" sz="1800" dirty="0" err="1" smtClean="0"/>
              <a:t>간결해야하며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Java</a:t>
            </a:r>
            <a:r>
              <a:rPr lang="ko-KR" altLang="en-US" sz="1800" dirty="0" smtClean="0"/>
              <a:t>는 모든 클래스가 </a:t>
            </a:r>
            <a:r>
              <a:rPr lang="en-US" altLang="ko-KR" sz="1800" dirty="0" err="1" smtClean="0"/>
              <a:t>toString</a:t>
            </a:r>
            <a:r>
              <a:rPr lang="en-US" altLang="ko-KR" sz="1800" dirty="0" smtClean="0"/>
              <a:t>() </a:t>
            </a:r>
            <a:r>
              <a:rPr lang="ko-KR" altLang="en-US" sz="1800" dirty="0" smtClean="0"/>
              <a:t>메서드를 재정의하는 것을 권장한다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인스턴스의 문자열 표현을 반환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22218" y="2514411"/>
            <a:ext cx="5998622" cy="9642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09206" y="2666004"/>
            <a:ext cx="572875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toString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050" dirty="0" smtClean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getClass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() + </a:t>
            </a:r>
            <a:r>
              <a:rPr lang="en-US" altLang="ko-KR" sz="1050" dirty="0">
                <a:solidFill>
                  <a:srgbClr val="2A00FF"/>
                </a:solidFill>
                <a:latin typeface="Consolas" panose="020B0609020204030204" pitchFamily="49" charset="0"/>
              </a:rPr>
              <a:t>"@"</a:t>
            </a:r>
            <a:r>
              <a:rPr lang="en-US" altLang="ko-KR" sz="105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Integer.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toHexString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05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hashCode</a:t>
            </a:r>
            <a:r>
              <a:rPr lang="en-US" altLang="ko-KR" sz="105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0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0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0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인스턴스의 문자열 표현을 반환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687" y="1854704"/>
            <a:ext cx="8810625" cy="43719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463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 –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인스턴스의 문자열 표현을 반환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778" y="1915118"/>
            <a:ext cx="8084442" cy="46208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356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Wrapper</a:t>
            </a:r>
            <a:endParaRPr lang="en-US" altLang="ko-KR" dirty="0"/>
          </a:p>
        </p:txBody>
      </p:sp>
      <p:graphicFrame>
        <p:nvGraphicFramePr>
          <p:cNvPr id="2" name="내용 개체 틀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592086"/>
              </p:ext>
            </p:extLst>
          </p:nvPr>
        </p:nvGraphicFramePr>
        <p:xfrm>
          <a:off x="502923" y="4130915"/>
          <a:ext cx="11186154" cy="1369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42906">
                  <a:extLst>
                    <a:ext uri="{9D8B030D-6E8A-4147-A177-3AD203B41FA5}">
                      <a16:colId xmlns:a16="http://schemas.microsoft.com/office/drawing/2014/main" val="622347165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3714350763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504982383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089783855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291141991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654057288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1877755577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782654261"/>
                    </a:ext>
                  </a:extLst>
                </a:gridCol>
                <a:gridCol w="1242906">
                  <a:extLst>
                    <a:ext uri="{9D8B030D-6E8A-4147-A177-3AD203B41FA5}">
                      <a16:colId xmlns:a16="http://schemas.microsoft.com/office/drawing/2014/main" val="3221976727"/>
                    </a:ext>
                  </a:extLst>
                </a:gridCol>
              </a:tblGrid>
              <a:tr h="684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Primitive</a:t>
                      </a:r>
                      <a:r>
                        <a:rPr lang="en-US" altLang="ko-KR" sz="1200" baseline="0" dirty="0" smtClean="0"/>
                        <a:t> type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byte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short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int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long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char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float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double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boolean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211621"/>
                  </a:ext>
                </a:extLst>
              </a:tr>
              <a:tr h="6848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Wrapper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Byte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Short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Integer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Long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Character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Float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Double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Boolean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506560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73760" y="1241446"/>
            <a:ext cx="10444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Java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 smtClean="0"/>
              <a:t>Primitive Type 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Reference Type </a:t>
            </a:r>
            <a:r>
              <a:rPr lang="ko-KR" altLang="en-US" dirty="0" smtClean="0"/>
              <a:t>으로 다루기 위해 제공되는 클래스들을 부르는 이름</a:t>
            </a:r>
            <a:endParaRPr lang="ko-KR" altLang="en-US" dirty="0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502920" y="2234481"/>
            <a:ext cx="10578151" cy="2041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 smtClean="0"/>
              <a:t>Primitive Type </a:t>
            </a:r>
            <a:r>
              <a:rPr lang="en-US" altLang="ko-KR" sz="1800" dirty="0" smtClean="0">
                <a:sym typeface="Wingdings" panose="05000000000000000000" pitchFamily="2" charset="2"/>
              </a:rPr>
              <a:t></a:t>
            </a:r>
            <a:r>
              <a:rPr lang="en-US" altLang="ko-KR" sz="1800" dirty="0" smtClean="0"/>
              <a:t> Reference Type </a:t>
            </a:r>
            <a:r>
              <a:rPr lang="ko-KR" altLang="en-US" sz="1800" dirty="0" smtClean="0"/>
              <a:t>으로 </a:t>
            </a:r>
            <a:r>
              <a:rPr lang="en-US" altLang="ko-KR" sz="1800" dirty="0" smtClean="0"/>
              <a:t>Boxing </a:t>
            </a:r>
            <a:r>
              <a:rPr lang="ko-KR" altLang="en-US" sz="1800" dirty="0" smtClean="0"/>
              <a:t>과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Reference Type </a:t>
            </a:r>
            <a:r>
              <a:rPr lang="en-US" altLang="ko-KR" sz="1800" dirty="0" smtClean="0">
                <a:sym typeface="Wingdings" panose="05000000000000000000" pitchFamily="2" charset="2"/>
              </a:rPr>
              <a:t> Primitive Type </a:t>
            </a:r>
            <a:r>
              <a:rPr lang="ko-KR" altLang="en-US" sz="1800" dirty="0" smtClean="0">
                <a:sym typeface="Wingdings" panose="05000000000000000000" pitchFamily="2" charset="2"/>
              </a:rPr>
              <a:t>으로 </a:t>
            </a:r>
            <a:r>
              <a:rPr lang="en-US" altLang="ko-KR" sz="1800" dirty="0" smtClean="0">
                <a:sym typeface="Wingdings" panose="05000000000000000000" pitchFamily="2" charset="2"/>
              </a:rPr>
              <a:t>Unboxing </a:t>
            </a:r>
            <a:r>
              <a:rPr lang="ko-KR" altLang="en-US" sz="1800" dirty="0" smtClean="0">
                <a:sym typeface="Wingdings" panose="05000000000000000000" pitchFamily="2" charset="2"/>
              </a:rPr>
              <a:t>이 가능하다</a:t>
            </a:r>
            <a:r>
              <a:rPr lang="en-US" altLang="ko-KR" sz="1800" dirty="0" smtClean="0">
                <a:sym typeface="Wingdings" panose="05000000000000000000" pitchFamily="2" charset="2"/>
              </a:rPr>
              <a:t>.</a:t>
            </a:r>
            <a:br>
              <a:rPr lang="en-US" altLang="ko-KR" sz="1800" dirty="0" smtClean="0">
                <a:sym typeface="Wingdings" panose="05000000000000000000" pitchFamily="2" charset="2"/>
              </a:rPr>
            </a:br>
            <a:endParaRPr lang="en-US" altLang="ko-KR" sz="1800" dirty="0" smtClean="0">
              <a:sym typeface="Wingdings" panose="05000000000000000000" pitchFamily="2" charset="2"/>
            </a:endParaRPr>
          </a:p>
          <a:p>
            <a:r>
              <a:rPr lang="en-US" altLang="ko-KR" sz="1800" dirty="0" smtClean="0"/>
              <a:t>Wrapper 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Reference Type </a:t>
            </a:r>
            <a:r>
              <a:rPr lang="ko-KR" altLang="en-US" sz="1800" dirty="0" smtClean="0"/>
              <a:t>이므로 </a:t>
            </a:r>
            <a:r>
              <a:rPr lang="en-US" altLang="ko-KR" sz="1800" dirty="0" smtClean="0"/>
              <a:t>null </a:t>
            </a:r>
            <a:r>
              <a:rPr lang="ko-KR" altLang="en-US" sz="1800" dirty="0" smtClean="0"/>
              <a:t>이 할당될 수 있다</a:t>
            </a:r>
            <a:r>
              <a:rPr lang="en-US" altLang="ko-KR" sz="1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086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Wrapper – Boxing/Unboxing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Java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/>
              <a:t>Primitive Type </a:t>
            </a:r>
            <a:r>
              <a:rPr lang="ko-KR" altLang="en-US" dirty="0"/>
              <a:t>을 </a:t>
            </a:r>
            <a:r>
              <a:rPr lang="en-US" altLang="ko-KR" dirty="0"/>
              <a:t>Reference Type </a:t>
            </a:r>
            <a:r>
              <a:rPr lang="ko-KR" altLang="en-US" dirty="0"/>
              <a:t>으로 다루기 위해 제공되는 클래스들을 부르는 이름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3566453" y="4707774"/>
            <a:ext cx="5567387" cy="1281080"/>
            <a:chOff x="3566453" y="4871911"/>
            <a:chExt cx="5567387" cy="1281080"/>
          </a:xfrm>
        </p:grpSpPr>
        <p:sp>
          <p:nvSpPr>
            <p:cNvPr id="12" name="직사각형 11"/>
            <p:cNvSpPr/>
            <p:nvPr/>
          </p:nvSpPr>
          <p:spPr>
            <a:xfrm>
              <a:off x="3566453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14174" y="505517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/>
                <a:t>int</a:t>
              </a:r>
              <a:endParaRPr lang="ko-KR" alt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57597" y="546206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10</a:t>
              </a:r>
              <a:endParaRPr lang="ko-KR" altLang="en-US" sz="1400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131280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64206" y="5055175"/>
              <a:ext cx="12696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Integer</a:t>
              </a:r>
              <a:endParaRPr lang="ko-KR" altLang="en-US" sz="1400" dirty="0"/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8279001" y="5448578"/>
              <a:ext cx="440044" cy="320159"/>
              <a:chOff x="7028459" y="6055726"/>
              <a:chExt cx="440044" cy="320159"/>
            </a:xfrm>
          </p:grpSpPr>
          <p:sp>
            <p:nvSpPr>
              <p:cNvPr id="26" name="타원 25"/>
              <p:cNvSpPr/>
              <p:nvPr/>
            </p:nvSpPr>
            <p:spPr>
              <a:xfrm>
                <a:off x="7070681" y="6055726"/>
                <a:ext cx="314960" cy="31496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028459" y="6068108"/>
                <a:ext cx="440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10</a:t>
                </a:r>
                <a:endParaRPr lang="ko-KR" altLang="en-US" sz="1400" dirty="0"/>
              </a:p>
            </p:txBody>
          </p:sp>
        </p:grpSp>
        <p:cxnSp>
          <p:nvCxnSpPr>
            <p:cNvPr id="19" name="직선 화살표 연결선 18"/>
            <p:cNvCxnSpPr/>
            <p:nvPr/>
          </p:nvCxnSpPr>
          <p:spPr>
            <a:xfrm>
              <a:off x="4301940" y="5406069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277510" y="4871911"/>
              <a:ext cx="16008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a</a:t>
              </a:r>
              <a:r>
                <a:rPr lang="en-US" altLang="ko-KR" sz="1400" dirty="0" smtClean="0"/>
                <a:t>uto-boxing</a:t>
              </a:r>
              <a:endParaRPr lang="ko-KR" altLang="en-US" sz="1400" dirty="0"/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 flipH="1">
              <a:off x="4301940" y="5763538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277510" y="5635928"/>
              <a:ext cx="16008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a</a:t>
              </a:r>
              <a:r>
                <a:rPr lang="en-US" altLang="ko-KR" sz="1400" dirty="0" smtClean="0"/>
                <a:t>uto-unboxing</a:t>
              </a:r>
              <a:endParaRPr lang="ko-KR" altLang="en-US" sz="1400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303153" y="5092000"/>
              <a:ext cx="164660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Integer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= 10;</a:t>
              </a:r>
              <a:endParaRPr lang="ko-KR" altLang="en-US" sz="11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446972" y="5891381"/>
              <a:ext cx="126188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 smtClean="0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 smtClean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  <a:endParaRPr lang="ko-KR" altLang="en-US" sz="1100" dirty="0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566453" y="2902380"/>
            <a:ext cx="5567387" cy="1281080"/>
            <a:chOff x="3566453" y="4871911"/>
            <a:chExt cx="5567387" cy="1281080"/>
          </a:xfrm>
        </p:grpSpPr>
        <p:sp>
          <p:nvSpPr>
            <p:cNvPr id="29" name="직사각형 28"/>
            <p:cNvSpPr/>
            <p:nvPr/>
          </p:nvSpPr>
          <p:spPr>
            <a:xfrm>
              <a:off x="3566453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714174" y="505517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/>
                <a:t>int</a:t>
              </a:r>
              <a:endParaRPr lang="ko-KR" altLang="en-US" sz="14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757597" y="5462065"/>
              <a:ext cx="440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/>
                <a:t>10</a:t>
              </a:r>
              <a:endParaRPr lang="ko-KR" altLang="en-US" sz="1400" dirty="0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131280" y="5311541"/>
              <a:ext cx="735487" cy="5942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864206" y="5055175"/>
              <a:ext cx="12696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Integer</a:t>
              </a:r>
              <a:endParaRPr lang="ko-KR" altLang="en-US" sz="1400" dirty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8279001" y="5448578"/>
              <a:ext cx="440044" cy="320159"/>
              <a:chOff x="7028459" y="6055726"/>
              <a:chExt cx="440044" cy="320159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7070681" y="6055726"/>
                <a:ext cx="314960" cy="31496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028459" y="6068108"/>
                <a:ext cx="4400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 smtClean="0"/>
                  <a:t>10</a:t>
                </a:r>
                <a:endParaRPr lang="ko-KR" altLang="en-US" sz="1400" dirty="0"/>
              </a:p>
            </p:txBody>
          </p:sp>
        </p:grpSp>
        <p:cxnSp>
          <p:nvCxnSpPr>
            <p:cNvPr id="35" name="직선 화살표 연결선 34"/>
            <p:cNvCxnSpPr/>
            <p:nvPr/>
          </p:nvCxnSpPr>
          <p:spPr>
            <a:xfrm>
              <a:off x="4301940" y="5406069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605836" y="4871911"/>
              <a:ext cx="944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boxing</a:t>
              </a:r>
              <a:endParaRPr lang="ko-KR" altLang="en-US" sz="1400" dirty="0"/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 flipH="1">
              <a:off x="4301940" y="5763538"/>
              <a:ext cx="3829340" cy="0"/>
            </a:xfrm>
            <a:prstGeom prst="straightConnector1">
              <a:avLst/>
            </a:prstGeom>
            <a:ln w="7620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605836" y="5635928"/>
              <a:ext cx="944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/>
                <a:t>unboxing</a:t>
              </a:r>
              <a:endParaRPr lang="ko-KR" altLang="en-US" sz="1400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806225" y="5092000"/>
              <a:ext cx="264687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Integer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>
                  <a:solidFill>
                    <a:srgbClr val="7F0055"/>
                  </a:solidFill>
                  <a:latin typeface="Consolas" panose="020B0609020204030204" pitchFamily="49" charset="0"/>
                </a:rPr>
                <a:t>new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u="sng" strike="sngStrike" dirty="0">
                  <a:solidFill>
                    <a:srgbClr val="000000"/>
                  </a:solidFill>
                  <a:latin typeface="Consolas" panose="020B0609020204030204" pitchFamily="49" charset="0"/>
                </a:rPr>
                <a:t>Integer(10);</a:t>
              </a:r>
              <a:endParaRPr lang="ko-KR" altLang="en-US" sz="1100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023780" y="5891381"/>
              <a:ext cx="210826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dirty="0" err="1">
                  <a:solidFill>
                    <a:srgbClr val="7F0055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ko-KR" sz="1100" dirty="0">
                  <a:solidFill>
                    <a:srgbClr val="6A3E3E"/>
                  </a:solidFill>
                  <a:latin typeface="Consolas" panose="020B0609020204030204" pitchFamily="49" charset="0"/>
                </a:rPr>
                <a:t>v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altLang="ko-KR" sz="1100" dirty="0" err="1">
                  <a:solidFill>
                    <a:srgbClr val="6A3E3E"/>
                  </a:solidFill>
                  <a:latin typeface="Consolas" panose="020B0609020204030204" pitchFamily="49" charset="0"/>
                </a:rPr>
                <a:t>value</a:t>
              </a:r>
              <a:r>
                <a:rPr lang="en-US" altLang="ko-KR" sz="11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.intValue</a:t>
              </a:r>
              <a:r>
                <a:rPr lang="en-US" altLang="ko-KR" sz="11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069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Wrapper – equals(), ==</a:t>
            </a:r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5667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조심</a:t>
            </a:r>
            <a:r>
              <a:rPr lang="en-US" altLang="ko-KR" sz="1800" dirty="0" smtClean="0"/>
              <a:t>..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303020" y="4651355"/>
            <a:ext cx="9585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</a:t>
            </a:r>
            <a:r>
              <a:rPr lang="ko-KR" altLang="en-US" dirty="0" smtClean="0">
                <a:hlinkClick r:id="rId3"/>
              </a:rPr>
              <a:t>stackoverflow.com/questions/1700081/why-is-128-128-false-but-127-127-is-true-when-comparing-integer-wrappers-in-ja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Java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개 </a:t>
            </a:r>
            <a:r>
              <a:rPr lang="en-US" altLang="ko-KR" dirty="0"/>
              <a:t>Primitive Type </a:t>
            </a:r>
            <a:r>
              <a:rPr lang="ko-KR" altLang="en-US" dirty="0"/>
              <a:t>을 </a:t>
            </a:r>
            <a:r>
              <a:rPr lang="en-US" altLang="ko-KR" dirty="0"/>
              <a:t>Reference Type </a:t>
            </a:r>
            <a:r>
              <a:rPr lang="ko-KR" altLang="en-US" dirty="0"/>
              <a:t>으로 다루기 위해 제공되는 클래스들을 부르는 이름</a:t>
            </a:r>
          </a:p>
        </p:txBody>
      </p:sp>
    </p:spTree>
    <p:extLst>
      <p:ext uri="{BB962C8B-B14F-4D97-AF65-F5344CB8AC3E}">
        <p14:creationId xmlns:p14="http://schemas.microsoft.com/office/powerpoint/2010/main" val="40545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String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665580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Java</a:t>
            </a:r>
            <a:r>
              <a:rPr lang="ko-KR" altLang="en-US" sz="1800" dirty="0" smtClean="0"/>
              <a:t>의 모든 스트링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(“” </a:t>
            </a:r>
            <a:r>
              <a:rPr lang="ko-KR" altLang="en-US" sz="1800" dirty="0" smtClean="0"/>
              <a:t>로 표기되는 </a:t>
            </a:r>
            <a:r>
              <a:rPr lang="ko-KR" altLang="en-US" sz="1800" dirty="0" err="1" smtClean="0"/>
              <a:t>모든것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String </a:t>
            </a:r>
            <a:r>
              <a:rPr lang="ko-KR" altLang="en-US" sz="1800" dirty="0" smtClean="0"/>
              <a:t>객체로 처리된다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스트링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리터럴</a:t>
            </a:r>
            <a:r>
              <a:rPr lang="ko-KR" altLang="en-US" sz="1800" dirty="0" smtClean="0"/>
              <a:t> 테이블로 특별히 관리하고 동일한 스트링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공유하여 사용한다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ko-KR" altLang="en-US" sz="1800" dirty="0" smtClean="0"/>
              <a:t>그러나</a:t>
            </a:r>
            <a:r>
              <a:rPr lang="en-US" altLang="ko-KR" sz="1800" dirty="0" smtClean="0"/>
              <a:t>, new String() </a:t>
            </a:r>
            <a:r>
              <a:rPr lang="ko-KR" altLang="en-US" sz="1800" dirty="0" smtClean="0"/>
              <a:t>에 의해 생성된 문자열은 </a:t>
            </a:r>
            <a:r>
              <a:rPr lang="en-US" altLang="ko-KR" sz="1800" dirty="0" smtClean="0"/>
              <a:t>heap </a:t>
            </a:r>
            <a:r>
              <a:rPr lang="ko-KR" altLang="en-US" sz="1800" dirty="0" smtClean="0"/>
              <a:t>메모리에 독립적으로 생성된다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스트링 객체는 수정이 불가능하기 때문에 공유되어도 문제가 발생하지 않는다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>
                <a:sym typeface="Wingdings" panose="05000000000000000000" pitchFamily="2" charset="2"/>
              </a:rPr>
              <a:t> </a:t>
            </a:r>
            <a:r>
              <a:rPr lang="ko-KR" altLang="en-US" sz="1800" dirty="0" err="1" smtClean="0">
                <a:sym typeface="Wingdings" panose="05000000000000000000" pitchFamily="2" charset="2"/>
              </a:rPr>
              <a:t>쓰지말자</a:t>
            </a:r>
            <a:r>
              <a:rPr lang="ko-KR" altLang="en-US" sz="1800" dirty="0" smtClean="0">
                <a:sym typeface="Wingdings" panose="05000000000000000000" pitchFamily="2" charset="2"/>
              </a:rPr>
              <a:t> </a:t>
            </a:r>
            <a:r>
              <a:rPr lang="en-US" altLang="ko-KR" sz="1800" dirty="0" err="1" smtClean="0">
                <a:sym typeface="Wingdings" panose="05000000000000000000" pitchFamily="2" charset="2"/>
              </a:rPr>
              <a:t>StringBuilder</a:t>
            </a:r>
            <a:r>
              <a:rPr lang="en-US" altLang="ko-KR" sz="1800" dirty="0" smtClean="0">
                <a:sym typeface="Wingdings" panose="05000000000000000000" pitchFamily="2" charset="2"/>
              </a:rPr>
              <a:t>, </a:t>
            </a:r>
            <a:r>
              <a:rPr lang="en-US" altLang="ko-KR" sz="1800" dirty="0" err="1" smtClean="0">
                <a:sym typeface="Wingdings" panose="05000000000000000000" pitchFamily="2" charset="2"/>
              </a:rPr>
              <a:t>StringBuffer</a:t>
            </a: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수정 불가능한 문자열 클래스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186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StringBuilder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StringBuffer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46238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문자열을 저장하는 가변 크기의 버프를 가지고 있기 때문에 스트링 수정이 가능하다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err="1" smtClean="0"/>
              <a:t>StringBuilder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는 공유되면 문제가 발생한다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err="1" smtClean="0"/>
              <a:t>StringBuffer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는 공유해도 문제가 발생하지 않는다</a:t>
            </a:r>
            <a:r>
              <a:rPr lang="en-US" altLang="ko-KR" sz="1800" dirty="0" smtClean="0"/>
              <a:t>. (append </a:t>
            </a:r>
            <a:r>
              <a:rPr lang="ko-KR" altLang="en-US" sz="1800" dirty="0" smtClean="0"/>
              <a:t>에 </a:t>
            </a:r>
            <a:r>
              <a:rPr lang="en-US" altLang="ko-KR" sz="1800" dirty="0" smtClean="0"/>
              <a:t>synchronized </a:t>
            </a:r>
            <a:r>
              <a:rPr lang="ko-KR" altLang="en-US" sz="1800" dirty="0" smtClean="0"/>
              <a:t>키워드가 붙어있음</a:t>
            </a:r>
            <a:r>
              <a:rPr lang="en-US" altLang="ko-KR" sz="1800" dirty="0" smtClean="0"/>
              <a:t>)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수정이 가능하기 때문에 </a:t>
            </a:r>
            <a:r>
              <a:rPr lang="en-US" altLang="ko-KR" sz="1800" dirty="0" smtClean="0"/>
              <a:t>append </a:t>
            </a:r>
            <a:r>
              <a:rPr lang="ko-KR" altLang="en-US" sz="1800" dirty="0" smtClean="0"/>
              <a:t>속도가 빠르고 </a:t>
            </a:r>
            <a:r>
              <a:rPr lang="en-US" altLang="ko-KR" sz="1800" dirty="0" err="1" smtClean="0"/>
              <a:t>gc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를 줄일 수 있다</a:t>
            </a:r>
            <a:r>
              <a:rPr lang="en-US" altLang="ko-KR" sz="1800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2920" y="1241446"/>
            <a:ext cx="1118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수정 가능한 문자열 클래스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52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ames Gos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113"/>
            <a:ext cx="4633546" cy="695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 flip="none" rotWithShape="1">
            <a:gsLst>
              <a:gs pos="68000">
                <a:schemeClr val="tx1"/>
              </a:gs>
              <a:gs pos="76000">
                <a:schemeClr val="tx1">
                  <a:alpha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33350" y="143510"/>
            <a:ext cx="11915775" cy="6581775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02920" y="628188"/>
            <a:ext cx="385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Collection</a:t>
            </a:r>
            <a:endParaRPr lang="en-US" altLang="ko-KR" dirty="0"/>
          </a:p>
        </p:txBody>
      </p:sp>
      <p:sp>
        <p:nvSpPr>
          <p:cNvPr id="24" name="내용 개체 틀 2"/>
          <p:cNvSpPr>
            <a:spLocks noGrp="1"/>
          </p:cNvSpPr>
          <p:nvPr>
            <p:ph idx="1"/>
          </p:nvPr>
        </p:nvSpPr>
        <p:spPr>
          <a:xfrm>
            <a:off x="502920" y="2003700"/>
            <a:ext cx="10578151" cy="372654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여러 타입의 요소를 다룰 수 있는 자료 구조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en-US" altLang="ko-KR" sz="1800" dirty="0" smtClean="0"/>
          </a:p>
          <a:p>
            <a:r>
              <a:rPr lang="ko-KR" altLang="en-US" sz="1800" dirty="0" smtClean="0"/>
              <a:t>컬렉션은 제네릭 기법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타입 매개 변수</a:t>
            </a:r>
            <a:r>
              <a:rPr lang="en-US" altLang="ko-KR" sz="1800" dirty="0" smtClean="0"/>
              <a:t>) </a:t>
            </a:r>
            <a:r>
              <a:rPr lang="ko-KR" altLang="en-US" sz="1800" dirty="0" smtClean="0"/>
              <a:t>으로 구현되어 있다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 smtClean="0"/>
              <a:t>요소는 반드시 </a:t>
            </a:r>
            <a:r>
              <a:rPr lang="en-US" altLang="ko-KR" sz="1800" dirty="0" smtClean="0"/>
              <a:t>Reference Type </a:t>
            </a:r>
            <a:r>
              <a:rPr lang="ko-KR" altLang="en-US" sz="1800" dirty="0" smtClean="0"/>
              <a:t>이어야 한다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en-US" altLang="ko-KR" sz="1800" dirty="0" smtClean="0"/>
              <a:t>(Primitive Type </a:t>
            </a:r>
            <a:r>
              <a:rPr lang="ko-KR" altLang="en-US" sz="1800" dirty="0" smtClean="0"/>
              <a:t>안됨</a:t>
            </a:r>
            <a:r>
              <a:rPr lang="en-US" altLang="ko-KR" sz="1800" dirty="0" smtClean="0"/>
              <a:t>)</a:t>
            </a:r>
            <a:br>
              <a:rPr lang="en-US" altLang="ko-KR" sz="1800" dirty="0" smtClean="0"/>
            </a:br>
            <a:endParaRPr lang="en-US" altLang="ko-KR" sz="18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02920" y="1149690"/>
            <a:ext cx="11186160" cy="6132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431635" y="1241446"/>
            <a:ext cx="7328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가변 크기의 컨테이너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68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3741</TotalTime>
  <Words>3165</Words>
  <Application>Microsoft Office PowerPoint</Application>
  <PresentationFormat>와이드스크린</PresentationFormat>
  <Paragraphs>883</Paragraphs>
  <Slides>132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132</vt:i4>
      </vt:variant>
    </vt:vector>
  </HeadingPairs>
  <TitlesOfParts>
    <vt:vector size="137" baseType="lpstr">
      <vt:lpstr>맑은 고딕</vt:lpstr>
      <vt:lpstr>Arial</vt:lpstr>
      <vt:lpstr>Consolas</vt:lpstr>
      <vt:lpstr>Wingdings</vt:lpstr>
      <vt:lpstr>Office 테마</vt:lpstr>
      <vt:lpstr>PowerPoint 프레젠테이션</vt:lpstr>
      <vt:lpstr>PowerPoint 프레젠테이션</vt:lpstr>
      <vt:lpstr>Java의 태동</vt:lpstr>
      <vt:lpstr>Java의 태동</vt:lpstr>
      <vt:lpstr>PowerPoint 프레젠테이션</vt:lpstr>
      <vt:lpstr>Java의 WORA</vt:lpstr>
      <vt:lpstr>Java의 WORA</vt:lpstr>
      <vt:lpstr>Java의 WORA</vt:lpstr>
      <vt:lpstr>Java의 WORA</vt:lpstr>
      <vt:lpstr>Java의 WORA</vt:lpstr>
      <vt:lpstr>Java 개발 환경 구축</vt:lpstr>
      <vt:lpstr>Java 개발 환경 구축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 (JDK 설치 &amp; 세팅)</vt:lpstr>
      <vt:lpstr>Java 개발 환경 구축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 개발 환경 구축 (Eclipse IDE 설치)</vt:lpstr>
      <vt:lpstr>Java의 역사</vt:lpstr>
      <vt:lpstr>Java의 역사</vt:lpstr>
      <vt:lpstr>Java의 역사</vt:lpstr>
      <vt:lpstr>Java의 특징</vt:lpstr>
      <vt:lpstr>Java의 특징</vt:lpstr>
      <vt:lpstr>Java의 특징</vt:lpstr>
      <vt:lpstr>Java 데이터 타입</vt:lpstr>
      <vt:lpstr>Java 초단단 예시</vt:lpstr>
      <vt:lpstr>Java 계산기 예제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446</cp:revision>
  <dcterms:created xsi:type="dcterms:W3CDTF">2020-04-25T12:17:07Z</dcterms:created>
  <dcterms:modified xsi:type="dcterms:W3CDTF">2020-05-29T04:11:07Z</dcterms:modified>
</cp:coreProperties>
</file>